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application/vnd.openxmlformats-officedocument.spreadsheetml.sheet" Extension="xlsx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theme+xml" PartName="/ppt/theme/theme2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34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drawingml.chart+xml" PartName="/ppt/charts/chart1.xml"/>
  <Override ContentType="application/vnd.openxmlformats-officedocument.drawingml.chartshapes+xml" PartName="/ppt/drawings/drawing1.xml"/>
  <Override ContentType="application/vnd.openxmlformats-officedocument.drawingml.chart+xml" PartName="/ppt/charts/chart2.xml"/>
  <Override ContentType="application/vnd.openxmlformats-officedocument.drawingml.chart+xml" PartName="/ppt/charts/chart3.xml"/>
  <Override ContentType="application/vnd.openxmlformats-officedocument.drawingml.chartshapes+xml" PartName="/ppt/drawings/drawing2.xml"/>
  <Override ContentType="application/vnd.openxmlformats-officedocument.drawingml.chart+xml" PartName="/ppt/charts/chart4.xml"/>
  <Override ContentType="application/vnd.openxmlformats-officedocument.drawingml.chart+xml" PartName="/ppt/charts/chart5.xml"/>
  <Override ContentType="application/vnd.openxmlformats-officedocument.drawingml.chartshapes+xml" PartName="/ppt/drawings/drawing3.xml"/>
  <Override ContentType="application/vnd.openxmlformats-officedocument.drawingml.chart+xml" PartName="/ppt/charts/chart6.xml"/>
  <Override ContentType="application/vnd.openxmlformats-officedocument.drawingml.chartshapes+xml" PartName="/ppt/drawings/drawing4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</p:sldMasterIdLst>
  <p:notesMasterIdLst>
    <p:notesMasterId r:id="rId12"/>
  </p:notesMasterIdLst>
  <p:sldIdLst>
    <p:sldId id="291" r:id="rId4"/>
    <p:sldId id="285" r:id="rId5"/>
    <p:sldId id="294" r:id="rId6"/>
    <p:sldId id="298" r:id="rId7"/>
    <p:sldId id="287" r:id="rId8"/>
    <p:sldId id="283" r:id="rId9"/>
    <p:sldId id="290" r:id="rId10"/>
    <p:sldId id="28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1BA5"/>
    <a:srgbClr val="D3E3A5"/>
    <a:srgbClr val="D4E571"/>
    <a:srgbClr val="9EFD97"/>
    <a:srgbClr val="F5F083"/>
    <a:srgbClr val="FA7285"/>
    <a:srgbClr val="3636F6"/>
    <a:srgbClr val="0A0AE4"/>
    <a:srgbClr val="82F173"/>
    <a:srgbClr val="7045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622" autoAdjust="0"/>
  </p:normalViewPr>
  <p:slideViewPr>
    <p:cSldViewPr>
      <p:cViewPr varScale="1">
        <p:scale>
          <a:sx n="56" d="100"/>
          <a:sy n="56" d="100"/>
        </p:scale>
        <p:origin x="48" y="35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rts/_rels/chart1.xml.rels><?xml version="1.0" encoding="UTF-8" standalone="yes" ?><Relationships xmlns="http://schemas.openxmlformats.org/package/2006/relationships"><Relationship Id="rId2" Target="../drawings/drawing1.xml" Type="http://schemas.openxmlformats.org/officeDocument/2006/relationships/chartUserShapes"/><Relationship Id="rId1" Target="NULL" TargetMode="External" Type="http://schemas.openxmlformats.org/officeDocument/2006/relationships/oleObject"/></Relationships>
</file>

<file path=ppt/charts/_rels/chart2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_rels/chart3.xml.rels><?xml version="1.0" encoding="UTF-8" standalone="yes" ?><Relationships xmlns="http://schemas.openxmlformats.org/package/2006/relationships"><Relationship Id="rId2" Target="../drawings/drawing2.xml" Type="http://schemas.openxmlformats.org/officeDocument/2006/relationships/chartUserShapes"/><Relationship Id="rId1" Target="NULL" TargetMode="External" Type="http://schemas.openxmlformats.org/officeDocument/2006/relationships/oleObject"/></Relationships>
</file>

<file path=ppt/charts/_rels/chart4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_rels/chart5.xml.rels><?xml version="1.0" encoding="UTF-8" standalone="yes" ?><Relationships xmlns="http://schemas.openxmlformats.org/package/2006/relationships"><Relationship Id="rId2" Target="../drawings/drawing3.xml" Type="http://schemas.openxmlformats.org/officeDocument/2006/relationships/chartUserShapes"/><Relationship Id="rId1" Target="NULL" TargetMode="External" Type="http://schemas.openxmlformats.org/officeDocument/2006/relationships/oleObject"/></Relationships>
</file>

<file path=ppt/charts/_rels/chart6.xml.rels><?xml version="1.0" encoding="UTF-8" standalone="yes" ?><Relationships xmlns="http://schemas.openxmlformats.org/package/2006/relationships"><Relationship Id="rId2" Target="../drawings/drawing4.xml" Type="http://schemas.openxmlformats.org/officeDocument/2006/relationships/chartUserShapes"/><Relationship Id="rId1" Target="NULL" TargetMode="External" Type="http://schemas.openxmlformats.org/officeDocument/2006/relationships/oleObject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871266055523361"/>
          <c:y val="3.8411152322106658E-2"/>
          <c:w val="0.79139254797514991"/>
          <c:h val="0.73297625050208093"/>
        </c:manualLayout>
      </c:layout>
      <c:area3D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районный бюджет</c:v>
                </c:pt>
              </c:strCache>
            </c:strRef>
          </c:tx>
          <c:spPr>
            <a:solidFill>
              <a:srgbClr val="9EFD97"/>
            </a:solidFill>
          </c:spPr>
          <c:cat>
            <c:numRef>
              <c:f>Лист1!$A$2:$A$4</c:f>
              <c:numCache>
                <c:formatCode>m/d/yyyy</c:formatCode>
                <c:ptCount val="3"/>
              </c:numCache>
            </c:numRef>
          </c:cat>
          <c:val>
            <c:numRef>
              <c:f>Лист1!$B$2:$B$4</c:f>
              <c:numCache>
                <c:formatCode>0.00</c:formatCode>
                <c:ptCount val="3"/>
                <c:pt idx="0">
                  <c:v>97.523669310491314</c:v>
                </c:pt>
                <c:pt idx="1">
                  <c:v>97.523669310491314</c:v>
                </c:pt>
                <c:pt idx="2">
                  <c:v>97.523669310491314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F6-4CBA-9297-2615319AABB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 г. Дисны </c:v>
                </c:pt>
              </c:strCache>
            </c:strRef>
          </c:tx>
          <c:spPr>
            <a:solidFill>
              <a:srgbClr val="92D050"/>
            </a:solidFill>
          </c:spPr>
          <c:cat>
            <c:numRef>
              <c:f>Лист1!$A$2:$A$4</c:f>
              <c:numCache>
                <c:formatCode>m/d/yyyy</c:formatCode>
                <c:ptCount val="3"/>
              </c:numCache>
            </c:numRef>
          </c:cat>
          <c:val>
            <c:numRef>
              <c:f>Лист1!$C$2:$C$4</c:f>
              <c:numCache>
                <c:formatCode>0.00</c:formatCode>
                <c:ptCount val="3"/>
                <c:pt idx="0">
                  <c:v>0.25022258171513029</c:v>
                </c:pt>
                <c:pt idx="1">
                  <c:v>0.25022258171513029</c:v>
                </c:pt>
                <c:pt idx="2">
                  <c:v>0.25022258171513029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F6-4CBA-9297-2615319AABB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бюджеты сельсоветов - 9</c:v>
                </c:pt>
              </c:strCache>
            </c:strRef>
          </c:tx>
          <c:spPr>
            <a:solidFill>
              <a:srgbClr val="FFFF00"/>
            </a:solidFill>
            <a:ln w="25400">
              <a:noFill/>
            </a:ln>
          </c:spPr>
          <c:cat>
            <c:numRef>
              <c:f>Лист1!$A$2:$A$4</c:f>
              <c:numCache>
                <c:formatCode>m/d/yyyy</c:formatCode>
                <c:ptCount val="3"/>
              </c:numCache>
            </c:numRef>
          </c:cat>
          <c:val>
            <c:numRef>
              <c:f>Лист1!$D$2:$D$4</c:f>
              <c:numCache>
                <c:formatCode>0.00</c:formatCode>
                <c:ptCount val="3"/>
                <c:pt idx="0">
                  <c:v>2.2261081077935607</c:v>
                </c:pt>
                <c:pt idx="1">
                  <c:v>2.2261081077935607</c:v>
                </c:pt>
                <c:pt idx="2">
                  <c:v>2.2261081077935607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B4-46C5-AACB-06376AE916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704832"/>
        <c:axId val="105706624"/>
        <c:axId val="0"/>
      </c:area3DChart>
      <c:catAx>
        <c:axId val="10570483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105706624"/>
        <c:crosses val="autoZero"/>
        <c:auto val="1"/>
        <c:lblAlgn val="ctr"/>
        <c:lblOffset val="100"/>
        <c:noMultiLvlLbl val="0"/>
      </c:catAx>
      <c:valAx>
        <c:axId val="1057066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ru-RU" b="0" dirty="0"/>
                  <a:t>Проценты *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crossAx val="105704832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1.6017641166047463E-2"/>
          <c:y val="0.71572133877016664"/>
          <c:w val="0.89999997497775519"/>
          <c:h val="5.3580585063198106E-2"/>
        </c:manualLayout>
      </c:layout>
      <c:overlay val="0"/>
      <c:txPr>
        <a:bodyPr/>
        <a:lstStyle/>
        <a:p>
          <a:pPr>
            <a:defRPr sz="1600" i="1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44157264984389433"/>
          <c:y val="5.2975595304225473E-4"/>
          <c:w val="0.51933878320761695"/>
          <c:h val="0.87987556938117983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районный бюджет</c:v>
                </c:pt>
              </c:strCache>
            </c:strRef>
          </c:tx>
          <c:spPr>
            <a:solidFill>
              <a:srgbClr val="FF6699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Неналоговые доходы</c:v>
                </c:pt>
                <c:pt idx="1">
                  <c:v>Государственная пошлина</c:v>
                </c:pt>
                <c:pt idx="2">
                  <c:v>Налог за добычу природных ресурсов</c:v>
                </c:pt>
                <c:pt idx="3">
                  <c:v>Другие налоги от выручки от реализации товаров (работ, услуг)</c:v>
                </c:pt>
                <c:pt idx="4">
                  <c:v>Местные налоги и сборы</c:v>
                </c:pt>
                <c:pt idx="5">
                  <c:v>НДС</c:v>
                </c:pt>
                <c:pt idx="6">
                  <c:v>Налоги на собственность</c:v>
                </c:pt>
                <c:pt idx="7">
                  <c:v>Налог на прибыль</c:v>
                </c:pt>
                <c:pt idx="8">
                  <c:v>Подоходный налог</c:v>
                </c:pt>
                <c:pt idx="9">
                  <c:v>ВСЕГО ДОХОДОВ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94.12</c:v>
                </c:pt>
                <c:pt idx="1">
                  <c:v>91.36</c:v>
                </c:pt>
                <c:pt idx="2" formatCode="0.0">
                  <c:v>100</c:v>
                </c:pt>
                <c:pt idx="3" formatCode="0.0">
                  <c:v>100</c:v>
                </c:pt>
                <c:pt idx="4" formatCode="0.0">
                  <c:v>48.94</c:v>
                </c:pt>
                <c:pt idx="5" formatCode="0.0">
                  <c:v>100</c:v>
                </c:pt>
                <c:pt idx="6">
                  <c:v>97.76</c:v>
                </c:pt>
                <c:pt idx="7">
                  <c:v>100</c:v>
                </c:pt>
                <c:pt idx="8">
                  <c:v>94.15</c:v>
                </c:pt>
                <c:pt idx="9">
                  <c:v>95.91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5D-4274-9171-13BC812E916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местные бюджеты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Неналоговые доходы</c:v>
                </c:pt>
                <c:pt idx="1">
                  <c:v>Государственная пошлина</c:v>
                </c:pt>
                <c:pt idx="2">
                  <c:v>Налог за добычу природных ресурсов</c:v>
                </c:pt>
                <c:pt idx="3">
                  <c:v>Другие налоги от выручки от реализации товаров (работ, услуг)</c:v>
                </c:pt>
                <c:pt idx="4">
                  <c:v>Местные налоги и сборы</c:v>
                </c:pt>
                <c:pt idx="5">
                  <c:v>НДС</c:v>
                </c:pt>
                <c:pt idx="6">
                  <c:v>Налоги на собственность</c:v>
                </c:pt>
                <c:pt idx="7">
                  <c:v>Налог на прибыль</c:v>
                </c:pt>
                <c:pt idx="8">
                  <c:v>Подоходный налог</c:v>
                </c:pt>
                <c:pt idx="9">
                  <c:v>ВСЕГО ДОХОДОВ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5.8799999999999955</c:v>
                </c:pt>
                <c:pt idx="1">
                  <c:v>8.64</c:v>
                </c:pt>
                <c:pt idx="2">
                  <c:v>0</c:v>
                </c:pt>
                <c:pt idx="3">
                  <c:v>0</c:v>
                </c:pt>
                <c:pt idx="4">
                  <c:v>51.06</c:v>
                </c:pt>
                <c:pt idx="5">
                  <c:v>0</c:v>
                </c:pt>
                <c:pt idx="6">
                  <c:v>2.2399999999999949</c:v>
                </c:pt>
                <c:pt idx="7">
                  <c:v>0</c:v>
                </c:pt>
                <c:pt idx="8">
                  <c:v>5.8499999999999943</c:v>
                </c:pt>
                <c:pt idx="9">
                  <c:v>4.0900000000000034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5D-4274-9171-13BC812E916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cylinder"/>
        <c:axId val="114604672"/>
        <c:axId val="115221632"/>
        <c:axId val="0"/>
      </c:bar3DChart>
      <c:catAx>
        <c:axId val="114604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/>
          <a:lstStyle/>
          <a:p>
            <a: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15221632"/>
        <c:crosses val="autoZero"/>
        <c:auto val="1"/>
        <c:lblAlgn val="ctr"/>
        <c:lblOffset val="100"/>
        <c:noMultiLvlLbl val="0"/>
      </c:catAx>
      <c:valAx>
        <c:axId val="11522163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14604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1461747837075917"/>
          <c:y val="0.87863686616561154"/>
          <c:w val="0.57539467288811119"/>
          <c:h val="5.1226123880367257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aseline="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>
                <a:latin typeface="Arial" pitchFamily="34" charset="0"/>
                <a:cs typeface="Arial" pitchFamily="34" charset="0"/>
              </a:defRPr>
            </a:pPr>
            <a:r>
              <a:rPr lang="ru-RU" sz="14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Столбец1</a:t>
            </a:r>
          </a:p>
        </c:rich>
      </c:tx>
      <c:layout>
        <c:manualLayout>
          <c:xMode val="edge"/>
          <c:yMode val="edge"/>
          <c:x val="0.83680505110068493"/>
          <c:y val="2.4557749560878608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581199429882911"/>
          <c:y val="0.15075434656346201"/>
          <c:w val="0.84183666202330798"/>
          <c:h val="0.7768528531991523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CA2EB"/>
              </a:solidFill>
            </c:spPr>
            <c:extLst>
              <c:ext xmlns:c16="http://schemas.microsoft.com/office/drawing/2014/chart" uri="{C3380CC4-5D6E-409C-BE32-E72D297353CC}">
                <c16:uniqueId val="{00000001-47C7-439B-975F-997574BE0799}"/>
              </c:ext>
            </c:extLst>
          </c:dPt>
          <c:dPt>
            <c:idx val="1"/>
            <c:bubble3D val="0"/>
            <c:explosion val="23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47C7-439B-975F-997574BE0799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5-47C7-439B-975F-997574BE0799}"/>
              </c:ext>
            </c:extLst>
          </c:dPt>
          <c:dPt>
            <c:idx val="3"/>
            <c:bubble3D val="0"/>
            <c:spPr>
              <a:solidFill>
                <a:srgbClr val="F65B2A"/>
              </a:solidFill>
            </c:spPr>
            <c:extLst>
              <c:ext xmlns:c16="http://schemas.microsoft.com/office/drawing/2014/chart" uri="{C3380CC4-5D6E-409C-BE32-E72D297353CC}">
                <c16:uniqueId val="{00000007-47C7-439B-975F-997574BE0799}"/>
              </c:ext>
            </c:extLst>
          </c:dPt>
          <c:dPt>
            <c:idx val="4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47C7-439B-975F-997574BE0799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B-47C7-439B-975F-997574BE0799}"/>
              </c:ext>
            </c:extLst>
          </c:dPt>
          <c:dPt>
            <c:idx val="6"/>
            <c:bubble3D val="0"/>
            <c:spPr>
              <a:solidFill>
                <a:srgbClr val="FA7285"/>
              </a:solidFill>
            </c:spPr>
            <c:extLst>
              <c:ext xmlns:c16="http://schemas.microsoft.com/office/drawing/2014/chart" uri="{C3380CC4-5D6E-409C-BE32-E72D297353CC}">
                <c16:uniqueId val="{0000000D-47C7-439B-975F-997574BE0799}"/>
              </c:ext>
            </c:extLst>
          </c:dPt>
          <c:dPt>
            <c:idx val="7"/>
            <c:bubble3D val="0"/>
            <c:spPr>
              <a:solidFill>
                <a:srgbClr val="9EFD97"/>
              </a:solidFill>
            </c:spPr>
            <c:extLst>
              <c:ext xmlns:c16="http://schemas.microsoft.com/office/drawing/2014/chart" uri="{C3380CC4-5D6E-409C-BE32-E72D297353CC}">
                <c16:uniqueId val="{0000000F-47C7-439B-975F-997574BE0799}"/>
              </c:ext>
            </c:extLst>
          </c:dPt>
          <c:dPt>
            <c:idx val="8"/>
            <c:bubble3D val="0"/>
            <c:spPr>
              <a:solidFill>
                <a:schemeClr val="accent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1-47C7-439B-975F-997574BE0799}"/>
              </c:ext>
            </c:extLst>
          </c:dPt>
          <c:dLbls>
            <c:dLbl>
              <c:idx val="0"/>
              <c:layout>
                <c:manualLayout>
                  <c:x val="-3.1223857368174776E-2"/>
                  <c:y val="-0.4010458050371337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ru-RU" sz="1400" dirty="0"/>
                      <a:t>Подоходный налог </a:t>
                    </a:r>
                  </a:p>
                  <a:p>
                    <a:pPr>
                      <a:defRPr/>
                    </a:pPr>
                    <a:r>
                      <a:rPr lang="ru-RU" sz="1400" dirty="0"/>
                      <a:t>7674,8 </a:t>
                    </a:r>
                    <a:r>
                      <a:rPr lang="ru-RU" sz="1400" dirty="0" err="1"/>
                      <a:t>тыс</a:t>
                    </a:r>
                    <a:r>
                      <a:rPr lang="ru-RU" sz="1400" baseline="0" dirty="0" err="1"/>
                      <a:t>.руб</a:t>
                    </a:r>
                    <a:r>
                      <a:rPr lang="ru-RU" sz="1400" baseline="0" dirty="0"/>
                      <a:t>.</a:t>
                    </a:r>
                    <a:r>
                      <a:rPr lang="ru-RU" sz="1400" dirty="0"/>
                      <a:t>
 54,8</a:t>
                    </a:r>
                    <a:r>
                      <a:rPr lang="ru-RU" sz="1400" baseline="0" dirty="0"/>
                      <a:t> </a:t>
                    </a:r>
                    <a:r>
                      <a:rPr lang="ru-RU" sz="1400" dirty="0"/>
                      <a:t>%</a:t>
                    </a:r>
                    <a:endParaRPr lang="ru-RU" dirty="0"/>
                  </a:p>
                </c:rich>
              </c:tx>
              <c:spPr>
                <a:xfrm>
                  <a:off x="6402917" y="1804000"/>
                  <a:ext cx="1517659" cy="911860"/>
                </a:xfrm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65000"/>
                      <a:lumOff val="3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dLblPos val="bestFit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25714"/>
                        <a:gd name="adj2" fmla="val 104867"/>
                      </a:avLst>
                    </a:prstGeom>
                  </c15:spPr>
                  <c15:layout>
                    <c:manualLayout>
                      <c:w val="0.18013893518004173"/>
                      <c:h val="0.216108196135731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7C7-439B-975F-997574BE0799}"/>
                </c:ext>
              </c:extLst>
            </c:dLbl>
            <c:dLbl>
              <c:idx val="1"/>
              <c:layout>
                <c:manualLayout>
                  <c:x val="0.11011442698199722"/>
                  <c:y val="8.669043805259331E-3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/>
                    </a:pPr>
                    <a:r>
                      <a:rPr lang="ru-RU" sz="1400" dirty="0"/>
                      <a:t>Другие налоги и платежи  </a:t>
                    </a:r>
                  </a:p>
                  <a:p>
                    <a:pPr>
                      <a:defRPr/>
                    </a:pPr>
                    <a:r>
                      <a:rPr lang="ru-RU" sz="1400" dirty="0"/>
                      <a:t>1388,8 </a:t>
                    </a:r>
                    <a:r>
                      <a:rPr lang="ru-RU" sz="1400" dirty="0" err="1"/>
                      <a:t>тыс.руб</a:t>
                    </a:r>
                    <a:r>
                      <a:rPr lang="ru-RU" sz="1400" dirty="0"/>
                      <a:t>.
9,9</a:t>
                    </a:r>
                    <a:r>
                      <a:rPr lang="ru-RU" sz="1400" baseline="0" dirty="0"/>
                      <a:t> </a:t>
                    </a:r>
                    <a:r>
                      <a:rPr lang="ru-RU" sz="1400" dirty="0"/>
                      <a:t>%</a:t>
                    </a:r>
                    <a:endParaRPr lang="ru-RU" dirty="0"/>
                  </a:p>
                </c:rich>
              </c:tx>
              <c:spPr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65000"/>
                      <a:lumOff val="3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36617"/>
                        <a:gd name="adj2" fmla="val -123556"/>
                      </a:avLst>
                    </a:prstGeom>
                  </c15:spPr>
                </c:ext>
                <c:ext xmlns:c16="http://schemas.microsoft.com/office/drawing/2014/chart" uri="{C3380CC4-5D6E-409C-BE32-E72D297353CC}">
                  <c16:uniqueId val="{00000003-47C7-439B-975F-997574BE0799}"/>
                </c:ext>
              </c:extLst>
            </c:dLbl>
            <c:dLbl>
              <c:idx val="2"/>
              <c:layout>
                <c:manualLayout>
                  <c:x val="1.7127489158374608E-2"/>
                  <c:y val="0.10604482764924845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ru-RU" sz="1400" dirty="0"/>
                      <a:t>НДС </a:t>
                    </a:r>
                  </a:p>
                  <a:p>
                    <a:pPr>
                      <a:defRPr/>
                    </a:pPr>
                    <a:r>
                      <a:rPr lang="ru-RU" sz="1400" dirty="0"/>
                      <a:t>2155,1 </a:t>
                    </a:r>
                    <a:r>
                      <a:rPr lang="ru-RU" sz="1400" dirty="0" err="1"/>
                      <a:t>тыс.руб</a:t>
                    </a:r>
                    <a:r>
                      <a:rPr lang="ru-RU" sz="1400" dirty="0"/>
                      <a:t>.
15,4%</a:t>
                    </a:r>
                    <a:endParaRPr lang="ru-RU" dirty="0"/>
                  </a:p>
                </c:rich>
              </c:tx>
              <c:spPr>
                <a:xfrm>
                  <a:off x="144298" y="3333263"/>
                  <a:ext cx="1545554" cy="1165860"/>
                </a:xfrm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65000"/>
                      <a:lumOff val="3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54401"/>
                        <a:gd name="adj2" fmla="val -110075"/>
                      </a:avLst>
                    </a:prstGeom>
                  </c15:spPr>
                  <c15:layout>
                    <c:manualLayout>
                      <c:w val="0.18344993956037173"/>
                      <c:h val="0.204945582698968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7C7-439B-975F-997574BE079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7C7-439B-975F-997574BE0799}"/>
                </c:ext>
              </c:extLst>
            </c:dLbl>
            <c:dLbl>
              <c:idx val="4"/>
              <c:layout>
                <c:manualLayout>
                  <c:x val="-1.356686863852735E-2"/>
                  <c:y val="-1.9627917573152923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ru-RU" sz="1400" dirty="0"/>
                      <a:t>Другие налоги от выручки от реализации товаров (работ, услуг) 914,0 </a:t>
                    </a:r>
                    <a:r>
                      <a:rPr lang="ru-RU" sz="1400" dirty="0" err="1"/>
                      <a:t>тыс.руб</a:t>
                    </a:r>
                    <a:r>
                      <a:rPr lang="ru-RU" sz="1400" dirty="0"/>
                      <a:t>.
6,5%</a:t>
                    </a:r>
                    <a:endParaRPr lang="ru-RU" dirty="0"/>
                  </a:p>
                </c:rich>
              </c:tx>
              <c:spPr>
                <a:xfrm>
                  <a:off x="512054" y="435259"/>
                  <a:ext cx="1638141" cy="1289947"/>
                </a:xfrm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65000"/>
                      <a:lumOff val="3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63768"/>
                        <a:gd name="adj2" fmla="val 52697"/>
                      </a:avLst>
                    </a:prstGeom>
                  </c15:spPr>
                  <c15:layout>
                    <c:manualLayout>
                      <c:w val="0.19443957793863359"/>
                      <c:h val="0.226758735667907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47C7-439B-975F-997574BE0799}"/>
                </c:ext>
              </c:extLst>
            </c:dLbl>
            <c:dLbl>
              <c:idx val="5"/>
              <c:layout>
                <c:manualLayout>
                  <c:x val="9.027071540958885E-2"/>
                  <c:y val="-7.7700403190081549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ru-RU" sz="1400" dirty="0"/>
                      <a:t>Налоги на собственность</a:t>
                    </a:r>
                  </a:p>
                  <a:p>
                    <a:pPr>
                      <a:defRPr/>
                    </a:pPr>
                    <a:r>
                      <a:rPr lang="ru-RU" sz="1400" dirty="0"/>
                      <a:t>1379,2 </a:t>
                    </a:r>
                    <a:r>
                      <a:rPr lang="ru-RU" sz="1400" dirty="0" err="1"/>
                      <a:t>тыс.руб</a:t>
                    </a:r>
                    <a:r>
                      <a:rPr lang="ru-RU" sz="1400" dirty="0"/>
                      <a:t>.
9,8 %</a:t>
                    </a:r>
                    <a:endParaRPr lang="ru-RU" dirty="0"/>
                  </a:p>
                </c:rich>
              </c:tx>
              <c:spPr>
                <a:xfrm>
                  <a:off x="2425188" y="0"/>
                  <a:ext cx="1408987" cy="1118322"/>
                </a:xfrm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65000"/>
                      <a:lumOff val="3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32438"/>
                        <a:gd name="adj2" fmla="val 71561"/>
                      </a:avLst>
                    </a:prstGeom>
                  </c15:spPr>
                  <c15:layout>
                    <c:manualLayout>
                      <c:w val="0.16724008348550065"/>
                      <c:h val="0.1965889162807508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47C7-439B-975F-997574BE0799}"/>
                </c:ext>
              </c:extLst>
            </c:dLbl>
            <c:dLbl>
              <c:idx val="6"/>
              <c:layout>
                <c:manualLayout>
                  <c:x val="0.15440770113861993"/>
                  <c:y val="-3.2417284155487648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/>
                    </a:pPr>
                    <a:r>
                      <a:rPr lang="ru-RU" sz="1400" dirty="0"/>
                      <a:t>Налог на прибыль</a:t>
                    </a:r>
                  </a:p>
                  <a:p>
                    <a:pPr>
                      <a:defRPr/>
                    </a:pPr>
                    <a:r>
                      <a:rPr lang="ru-RU" sz="1400" dirty="0"/>
                      <a:t>502,8 </a:t>
                    </a:r>
                    <a:r>
                      <a:rPr lang="ru-RU" sz="1400" dirty="0" err="1"/>
                      <a:t>тыс.руб</a:t>
                    </a:r>
                    <a:r>
                      <a:rPr lang="ru-RU" sz="1400" dirty="0"/>
                      <a:t>. 
3,6,%</a:t>
                    </a:r>
                    <a:endParaRPr lang="ru-RU" dirty="0"/>
                  </a:p>
                </c:rich>
              </c:tx>
              <c:spPr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65000"/>
                      <a:lumOff val="3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43802"/>
                        <a:gd name="adj2" fmla="val 123509"/>
                      </a:avLst>
                    </a:prstGeom>
                  </c15:spPr>
                </c:ext>
                <c:ext xmlns:c16="http://schemas.microsoft.com/office/drawing/2014/chart" uri="{C3380CC4-5D6E-409C-BE32-E72D297353CC}">
                  <c16:uniqueId val="{0000000D-47C7-439B-975F-997574BE0799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ru-RU" sz="1400"/>
                      <a:t>Налоги на собственность </a:t>
                    </a:r>
                  </a:p>
                  <a:p>
                    <a:r>
                      <a:rPr lang="ru-RU" sz="1400"/>
                      <a:t>54,3 млн.руб.
16,9%</a:t>
                    </a:r>
                    <a:endParaRPr lang="ru-RU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7C7-439B-975F-997574BE0799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ru-RU" sz="1400"/>
                      <a:t>Налог на прибыль 13,7 млн.руб.
4,3%</a:t>
                    </a:r>
                    <a:endParaRPr lang="ru-RU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7C7-439B-975F-997574BE0799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65000"/>
                    <a:lumOff val="35000"/>
                  </a:prstClr>
                </a:solidFill>
              </a:ln>
              <a:effectLst/>
            </c:spPr>
            <c:dLblPos val="outEnd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Лист1!$A$2:$A$8</c:f>
              <c:strCache>
                <c:ptCount val="7"/>
                <c:pt idx="0">
                  <c:v>Подоходный налог</c:v>
                </c:pt>
                <c:pt idx="1">
                  <c:v>Другие налоги и платежи</c:v>
                </c:pt>
                <c:pt idx="2">
                  <c:v>НДС</c:v>
                </c:pt>
                <c:pt idx="3">
                  <c:v>Другие налоги от выручки от реализации товаров (работ, услуг)</c:v>
                </c:pt>
                <c:pt idx="4">
                  <c:v>Местные сборы, налоги</c:v>
                </c:pt>
                <c:pt idx="5">
                  <c:v>Налоги на собственность</c:v>
                </c:pt>
                <c:pt idx="6">
                  <c:v>Налог на прибыль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7674.8</c:v>
                </c:pt>
                <c:pt idx="1">
                  <c:v>1388.8</c:v>
                </c:pt>
                <c:pt idx="2">
                  <c:v>2155.1</c:v>
                </c:pt>
                <c:pt idx="3">
                  <c:v>914</c:v>
                </c:pt>
                <c:pt idx="4">
                  <c:v>2.5</c:v>
                </c:pt>
                <c:pt idx="5">
                  <c:v>1379.2</c:v>
                </c:pt>
                <c:pt idx="6">
                  <c:v>502.8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47C7-439B-975F-997574BE079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Подоходный налог</c:v>
                </c:pt>
                <c:pt idx="1">
                  <c:v>Другие налоги и платежи</c:v>
                </c:pt>
                <c:pt idx="2">
                  <c:v>НДС</c:v>
                </c:pt>
                <c:pt idx="3">
                  <c:v>Другие налоги от выручки от реализации товаров (работ, услуг)</c:v>
                </c:pt>
                <c:pt idx="4">
                  <c:v>Местные сборы, налоги</c:v>
                </c:pt>
                <c:pt idx="5">
                  <c:v>Налоги на собственность</c:v>
                </c:pt>
                <c:pt idx="6">
                  <c:v>Налог на прибыль</c:v>
                </c:pt>
              </c:strCache>
            </c:strRef>
          </c:cat>
          <c:val>
            <c:numRef>
              <c:f>Лист1!$C$2:$C$8</c:f>
              <c:numCache>
                <c:formatCode>0.0</c:formatCode>
                <c:ptCount val="7"/>
                <c:pt idx="0">
                  <c:v>54.752732357389498</c:v>
                </c:pt>
                <c:pt idx="1">
                  <c:v>9.9078275261821194</c:v>
                </c:pt>
                <c:pt idx="2">
                  <c:v>15.374682532888166</c:v>
                </c:pt>
                <c:pt idx="3">
                  <c:v>6.5205604542990043</c:v>
                </c:pt>
                <c:pt idx="4">
                  <c:v>1.7835231001911936E-2</c:v>
                </c:pt>
                <c:pt idx="5">
                  <c:v>9.8393402391347777</c:v>
                </c:pt>
                <c:pt idx="6">
                  <c:v>3.5870216591045287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A7A-4944-8879-83B4AB7DA8A0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626726047886324"/>
          <c:y val="0.10424705520524821"/>
          <c:w val="0.79189158045800234"/>
          <c:h val="0.8328900515976425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Дисненский</c:v>
                </c:pt>
                <c:pt idx="1">
                  <c:v>Узменский</c:v>
                </c:pt>
                <c:pt idx="2">
                  <c:v>Заутьевский</c:v>
                </c:pt>
                <c:pt idx="3">
                  <c:v>Новопогостский</c:v>
                </c:pt>
                <c:pt idx="4">
                  <c:v>Николаевский</c:v>
                </c:pt>
                <c:pt idx="5">
                  <c:v>Перебродский</c:v>
                </c:pt>
                <c:pt idx="6">
                  <c:v>Повятский</c:v>
                </c:pt>
                <c:pt idx="7">
                  <c:v>Миорский</c:v>
                </c:pt>
                <c:pt idx="8">
                  <c:v>Турковский</c:v>
                </c:pt>
                <c:pt idx="9">
                  <c:v>Язненский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76.7</c:v>
                </c:pt>
                <c:pt idx="1">
                  <c:v>80.7</c:v>
                </c:pt>
                <c:pt idx="2">
                  <c:v>94.6</c:v>
                </c:pt>
                <c:pt idx="3">
                  <c:v>49.7</c:v>
                </c:pt>
                <c:pt idx="4">
                  <c:v>95.9</c:v>
                </c:pt>
                <c:pt idx="5">
                  <c:v>52.6</c:v>
                </c:pt>
                <c:pt idx="6">
                  <c:v>76.099999999999994</c:v>
                </c:pt>
                <c:pt idx="7">
                  <c:v>75.599999999999994</c:v>
                </c:pt>
                <c:pt idx="8">
                  <c:v>100</c:v>
                </c:pt>
                <c:pt idx="9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3F-4086-81DD-B702BF5EE5F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Дотация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Дисненский</c:v>
                </c:pt>
                <c:pt idx="1">
                  <c:v>Узменский</c:v>
                </c:pt>
                <c:pt idx="2">
                  <c:v>Заутьевский</c:v>
                </c:pt>
                <c:pt idx="3">
                  <c:v>Новопогостский</c:v>
                </c:pt>
                <c:pt idx="4">
                  <c:v>Николаевский</c:v>
                </c:pt>
                <c:pt idx="5">
                  <c:v>Перебродский</c:v>
                </c:pt>
                <c:pt idx="6">
                  <c:v>Повятский</c:v>
                </c:pt>
                <c:pt idx="7">
                  <c:v>Миорский</c:v>
                </c:pt>
                <c:pt idx="8">
                  <c:v>Турковский</c:v>
                </c:pt>
                <c:pt idx="9">
                  <c:v>Язненский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23.3</c:v>
                </c:pt>
                <c:pt idx="1">
                  <c:v>19.3</c:v>
                </c:pt>
                <c:pt idx="2">
                  <c:v>5.4</c:v>
                </c:pt>
                <c:pt idx="3">
                  <c:v>50.3</c:v>
                </c:pt>
                <c:pt idx="4">
                  <c:v>4.0999999999999996</c:v>
                </c:pt>
                <c:pt idx="5">
                  <c:v>47.4</c:v>
                </c:pt>
                <c:pt idx="6">
                  <c:v>23.9</c:v>
                </c:pt>
                <c:pt idx="7">
                  <c:v>24.4</c:v>
                </c:pt>
                <c:pt idx="8">
                  <c:v>0</c:v>
                </c:pt>
                <c:pt idx="9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3F-4086-81DD-B702BF5EE5F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2443776"/>
        <c:axId val="32457856"/>
      </c:barChart>
      <c:catAx>
        <c:axId val="324437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2457856"/>
        <c:crosses val="autoZero"/>
        <c:auto val="1"/>
        <c:lblAlgn val="ctr"/>
        <c:lblOffset val="100"/>
        <c:noMultiLvlLbl val="0"/>
      </c:catAx>
      <c:valAx>
        <c:axId val="3245785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244377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8127186970042821E-3"/>
          <c:y val="1.3395136124115605E-2"/>
          <c:w val="0.99220483766266554"/>
          <c:h val="6.1987310833254823E-2"/>
        </c:manualLayout>
      </c:layout>
      <c:overlay val="0"/>
      <c:txPr>
        <a:bodyPr/>
        <a:lstStyle/>
        <a:p>
          <a:pPr>
            <a:defRPr sz="14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Расходы, %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64.099999999999994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CE-48CA-AC7A-28F71A2C610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Коммунальные услуги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Расходы, %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CE-48CA-AC7A-28F71A2C610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Расходы, %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CE-48CA-AC7A-28F71A2C610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Капитальные рсходы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Расходы, %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CE-48CA-AC7A-28F71A2C6104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Продукты питания и лекарственнные средства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Расходы, %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ECE-48CA-AC7A-28F71A2C6104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Трансферты населению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Расходы, %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ECE-48CA-AC7A-28F71A2C6104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Расходы, %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ECE-48CA-AC7A-28F71A2C6104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Расходы, %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ECE-48CA-AC7A-28F71A2C6104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Прочие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Расходы, %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ECE-48CA-AC7A-28F71A2C61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2979712"/>
        <c:axId val="133026560"/>
        <c:axId val="0"/>
      </c:bar3DChart>
      <c:catAx>
        <c:axId val="1329797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33026560"/>
        <c:crosses val="autoZero"/>
        <c:auto val="1"/>
        <c:lblAlgn val="ctr"/>
        <c:lblOffset val="100"/>
        <c:noMultiLvlLbl val="0"/>
      </c:catAx>
      <c:valAx>
        <c:axId val="1330265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32979712"/>
        <c:crosses val="autoZero"/>
        <c:crossBetween val="between"/>
      </c:valAx>
      <c:spPr>
        <a:ln w="25400">
          <a:noFill/>
        </a:ln>
      </c:spPr>
    </c:plotArea>
    <c:legend>
      <c:legendPos val="r"/>
      <c:layout>
        <c:manualLayout>
          <c:xMode val="edge"/>
          <c:yMode val="edge"/>
          <c:x val="0.54239124502735558"/>
          <c:y val="7.3528867162907824E-2"/>
          <c:w val="0.43800079718237933"/>
          <c:h val="0.91173202977446954"/>
        </c:manualLayout>
      </c:layout>
      <c:overlay val="0"/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573713976619943"/>
          <c:y val="4.7295435356446321E-2"/>
          <c:w val="0.46329854747051852"/>
          <c:h val="0.8637529142464200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34369,4 тыс.рублей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22015.4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72-4E5B-B27C-7F437745A76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Коммунальные услуги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34369,4 тыс.рублей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3855.3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72-4E5B-B27C-7F437745A76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34369,4 тыс.рублей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1729.3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72-4E5B-B27C-7F437745A76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Капитальные рсходы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34369,4 тыс.рублей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907.7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272-4E5B-B27C-7F437745A761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Продукты питания и лекарственнные средства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34369,4 тыс.рублей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1310.0999999999999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272-4E5B-B27C-7F437745A761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Трансферты населению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34369,4 тыс.рублей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1051.5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272-4E5B-B27C-7F437745A761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34369,4 тыс.рублей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339.5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272-4E5B-B27C-7F437745A761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34369,4 тыс.рублей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1191.9000000000001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272-4E5B-B27C-7F437745A761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Прочие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34369,4 тыс.рублей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1968.7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272-4E5B-B27C-7F437745A76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3622784"/>
        <c:axId val="133645056"/>
        <c:axId val="0"/>
      </c:bar3DChart>
      <c:catAx>
        <c:axId val="133622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33645056"/>
        <c:crosses val="autoZero"/>
        <c:auto val="1"/>
        <c:lblAlgn val="ctr"/>
        <c:lblOffset val="100"/>
        <c:noMultiLvlLbl val="0"/>
      </c:catAx>
      <c:valAx>
        <c:axId val="133645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33622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09181205290515"/>
          <c:y val="8.3899443215440073E-2"/>
          <c:w val="0.33947403633369361"/>
          <c:h val="0.886175881242946"/>
        </c:manualLayout>
      </c:layout>
      <c:overlay val="0"/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0.38136</cdr:x>
      <cdr:y>0.47297</cdr:y>
    </cdr:from>
    <cdr:to>
      <cdr:x>0.48649</cdr:x>
      <cdr:y>0.55405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3048168" y="2656495"/>
          <a:ext cx="840264" cy="455396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97,03</a:t>
          </a:r>
        </a:p>
      </cdr:txBody>
    </cdr:sp>
  </cdr:relSizeAnchor>
  <cdr:relSizeAnchor xmlns:cdr="http://schemas.openxmlformats.org/drawingml/2006/chartDrawing">
    <cdr:from>
      <cdr:x>0.37288</cdr:x>
      <cdr:y>0.28378</cdr:y>
    </cdr:from>
    <cdr:to>
      <cdr:x>0.45762</cdr:x>
      <cdr:y>0.36486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3168352" y="1512168"/>
          <a:ext cx="720031" cy="432043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6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2,7</a:t>
          </a:r>
          <a:endParaRPr lang="en-US" sz="1600" dirty="0">
            <a:solidFill>
              <a:schemeClr val="bg2">
                <a:lumMod val="25000"/>
              </a:schemeClr>
            </a:solidFill>
            <a:latin typeface="Arial" pitchFamily="34" charset="0"/>
            <a:cs typeface="Arial" pitchFamily="34" charset="0"/>
          </a:endParaRPr>
        </a:p>
        <a:p xmlns:a="http://schemas.openxmlformats.org/drawingml/2006/main">
          <a:pPr algn="ctr"/>
          <a:endParaRPr lang="ru-RU" sz="16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0.0339</cdr:x>
      <cdr:y>0.94872</cdr:y>
    </cdr:from>
    <cdr:to>
      <cdr:x>0.98305</cdr:x>
      <cdr:y>0.98718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288032" y="5328592"/>
          <a:ext cx="8064896" cy="2160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* доля расходов за вычетом средств, передаваемых другим бюджетам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</cdr:x>
      <cdr:y>0</cdr:y>
    </cdr:from>
    <cdr:to>
      <cdr:x>0.60762</cdr:x>
      <cdr:y>0.1716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48472" y="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0.11117</cdr:x>
      <cdr:y>0.01331</cdr:y>
    </cdr:from>
    <cdr:to>
      <cdr:x>0.7193</cdr:x>
      <cdr:y>0.06653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56292" y="77633"/>
          <a:ext cx="2496036" cy="31041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Структура, процентов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0.15041</cdr:x>
      <cdr:y>0.01212</cdr:y>
    </cdr:from>
    <cdr:to>
      <cdr:x>0.85296</cdr:x>
      <cdr:y>0.06091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62930" y="71538"/>
          <a:ext cx="3096381" cy="2880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Состав, тыс. рублей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00CB1-180E-4166-AD74-C5AEABF2AFDA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20648-5E96-4106-BD6B-2A0A854362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83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9F9EF3F-4B7A-4F01-8FE9-FA029057E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4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527CB68-F453-404A-BC68-F81723BD4F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832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D6E6F20-CA64-41DC-B89C-1673FA32C8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647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E49D0C6-B56E-412E-A8A9-64BF1C57B3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043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011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766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7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815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5173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8730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146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714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7A98452-F50B-422D-A8BF-9DEC3D1D2B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2363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3855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3924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604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9395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2217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3959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3679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5861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1015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730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1264CC3-0D60-4378-AEF8-44EC902342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3058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1834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3068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3219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7488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08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81F3EAA-F023-4D89-9DE1-7C1A07A2A5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966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505614D-33F8-401F-9ABE-C5FA6C7AAE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20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31C4737-D7E5-49C4-AEE5-0447C532B9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553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37DAF1B-E21D-4FBA-8962-F8DE51BB1D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788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F25DE10-DE59-471A-92FD-070BB05A9E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496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B4D6581-F04C-457F-9B4D-9151E13DAE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736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4784E6-3004-40A0-8C0A-3CF8793E91A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41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348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429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rgbClr val="EEFFD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260648"/>
            <a:ext cx="8064896" cy="2736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Бюллетень</a:t>
            </a:r>
          </a:p>
          <a:p>
            <a:r>
              <a:rPr lang="ru-RU" sz="32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 исполнении</a:t>
            </a:r>
          </a:p>
          <a:p>
            <a:r>
              <a:rPr lang="ru-RU" sz="32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консолидированного бюджета</a:t>
            </a:r>
          </a:p>
          <a:p>
            <a:r>
              <a:rPr lang="ru-RU" sz="32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Миорского</a:t>
            </a:r>
            <a:r>
              <a:rPr lang="ru-RU" sz="32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района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925195"/>
            <a:ext cx="3024336" cy="1384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 9 месяцев</a:t>
            </a:r>
          </a:p>
          <a:p>
            <a:pPr algn="ctr"/>
            <a:r>
              <a:rPr lang="ru-RU" sz="28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2022 года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976" y="2636912"/>
            <a:ext cx="4536504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436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886700" cy="903634"/>
          </a:xfrm>
        </p:spPr>
        <p:txBody>
          <a:bodyPr>
            <a:normAutofit/>
          </a:bodyPr>
          <a:lstStyle/>
          <a:p>
            <a:pPr algn="ctr"/>
            <a:r>
              <a:rPr lang="ru-RU" sz="2600" b="1" i="1" dirty="0">
                <a:latin typeface="Arial" pitchFamily="34" charset="0"/>
                <a:cs typeface="Arial" pitchFamily="34" charset="0"/>
              </a:rPr>
              <a:t>Состав местных бюджетов </a:t>
            </a:r>
            <a:br>
              <a:rPr lang="ru-RU" sz="2600" b="1" i="1" dirty="0">
                <a:latin typeface="Arial" pitchFamily="34" charset="0"/>
                <a:cs typeface="Arial" pitchFamily="34" charset="0"/>
              </a:rPr>
            </a:br>
            <a:r>
              <a:rPr lang="ru-RU" sz="2600" b="1" i="1" dirty="0" err="1">
                <a:latin typeface="Arial" pitchFamily="34" charset="0"/>
                <a:cs typeface="Arial" pitchFamily="34" charset="0"/>
              </a:rPr>
              <a:t>Миорского</a:t>
            </a:r>
            <a:r>
              <a:rPr lang="ru-RU" sz="2600" b="1" i="1" dirty="0">
                <a:latin typeface="Arial" pitchFamily="34" charset="0"/>
                <a:cs typeface="Arial" pitchFamily="34" charset="0"/>
              </a:rPr>
              <a:t> района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636735009"/>
              </p:ext>
            </p:extLst>
          </p:nvPr>
        </p:nvGraphicFramePr>
        <p:xfrm>
          <a:off x="899592" y="1052736"/>
          <a:ext cx="799288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5753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416824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Структура собственных доходов консолидированного бюджета Миорского района в разрезе бюджетов за 9 месяцев 2022 года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5314324"/>
              </p:ext>
            </p:extLst>
          </p:nvPr>
        </p:nvGraphicFramePr>
        <p:xfrm>
          <a:off x="0" y="1185719"/>
          <a:ext cx="9144000" cy="5672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028384" y="908720"/>
            <a:ext cx="1115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процент</a:t>
            </a:r>
          </a:p>
        </p:txBody>
      </p:sp>
    </p:spTree>
    <p:extLst>
      <p:ext uri="{BB962C8B-B14F-4D97-AF65-F5344CB8AC3E}">
        <p14:creationId xmlns:p14="http://schemas.microsoft.com/office/powerpoint/2010/main" val="131901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rgbClr val="F5F08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116632"/>
            <a:ext cx="7992888" cy="720080"/>
          </a:xfrm>
        </p:spPr>
        <p:txBody>
          <a:bodyPr>
            <a:noAutofit/>
          </a:bodyPr>
          <a:lstStyle/>
          <a:p>
            <a:pPr algn="ctr"/>
            <a:r>
              <a:rPr lang="ru-RU" altLang="ru-RU" sz="1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собственных доходов бюджета Миорского района</a:t>
            </a:r>
            <a:br>
              <a:rPr lang="ru-RU" altLang="ru-RU" sz="1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9 месяцев 2022 года</a:t>
            </a:r>
            <a:endParaRPr lang="ru-RU" sz="18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944478305"/>
              </p:ext>
            </p:extLst>
          </p:nvPr>
        </p:nvGraphicFramePr>
        <p:xfrm>
          <a:off x="467544" y="836712"/>
          <a:ext cx="842493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4664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FEF1D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886700" cy="327569"/>
          </a:xfrm>
        </p:spPr>
        <p:txBody>
          <a:bodyPr>
            <a:noAutofit/>
          </a:bodyPr>
          <a:lstStyle/>
          <a:p>
            <a:pPr algn="ctr"/>
            <a:r>
              <a:rPr lang="ru-RU" sz="1800" b="1" i="1" dirty="0">
                <a:latin typeface="Arial" pitchFamily="34" charset="0"/>
                <a:cs typeface="Arial" pitchFamily="34" charset="0"/>
              </a:rPr>
              <a:t>Состав доходов местных бюджетов </a:t>
            </a:r>
            <a:r>
              <a:rPr lang="ru-RU" sz="1800" b="1" i="1" dirty="0" err="1">
                <a:latin typeface="Arial" pitchFamily="34" charset="0"/>
                <a:cs typeface="Arial" pitchFamily="34" charset="0"/>
              </a:rPr>
              <a:t>Миорского</a:t>
            </a:r>
            <a:r>
              <a:rPr lang="ru-RU" sz="1800" b="1" i="1" dirty="0">
                <a:latin typeface="Arial" pitchFamily="34" charset="0"/>
                <a:cs typeface="Arial" pitchFamily="34" charset="0"/>
              </a:rPr>
              <a:t> района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24328" y="548680"/>
            <a:ext cx="1224136" cy="21602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проценты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735356634"/>
              </p:ext>
            </p:extLst>
          </p:nvPr>
        </p:nvGraphicFramePr>
        <p:xfrm>
          <a:off x="323528" y="764704"/>
          <a:ext cx="871296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0487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44298"/>
            <a:ext cx="8424936" cy="6264696"/>
          </a:xfrm>
          <a:prstGeom prst="rect">
            <a:avLst/>
          </a:prstGeom>
          <a:gradFill>
            <a:gsLst>
              <a:gs pos="0">
                <a:srgbClr val="EEFFDD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16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Консолидированный бюджет района за 9 месяцев 20</a:t>
            </a:r>
            <a:r>
              <a:rPr lang="en-US" sz="16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16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 года исполнен по доходам в сумме 36339,7 тыс. рублей, по расходам – 34369,4 тыс. рублей, с превышением доходов над расходами (профицит) в сумме 1970,3 тыс. рублей.</a:t>
            </a:r>
            <a:r>
              <a:rPr lang="ru-RU" sz="1600" i="1" dirty="0">
                <a:solidFill>
                  <a:srgbClr val="DEF6F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ru-RU" sz="16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Поступления по собственным доходам местных бюджетов Миорского района составили 14017,2 тыс. рублей или 102,3</a:t>
            </a:r>
            <a:r>
              <a:rPr lang="en-US" sz="16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процента к уточненному плану. Налоговые доходы поступили в сумме 12718,0</a:t>
            </a:r>
            <a:r>
              <a:rPr lang="en-US" sz="16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тыс. рублей, неналоговые доходы –  1299,2 тыс. рублей.</a:t>
            </a:r>
          </a:p>
          <a:p>
            <a:pPr algn="just"/>
            <a:r>
              <a:rPr lang="ru-RU" sz="16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Безвозмездные поступления из республиканского и областного бюджетов в структуре доходов бюджета района составили 61,4 процента или 22322,5 тыс. рублей. </a:t>
            </a:r>
            <a:endParaRPr lang="en-US" sz="1600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6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16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Расходы консолидированного бюджета района за 9 месяцев 2022 года профинансированы в сумме 34369,4 тыс. рублей или 87,53 процента к плану              9 месяцев. В объеме расходов бюджета района средства, предусмотренные на  текущие расходы, составляют  33460,2 тыс. рублей или </a:t>
            </a:r>
            <a:r>
              <a:rPr lang="en-US" sz="16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sz="16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7,4 процента всех расходов, из них расходы на выплату заработной платы с начислениями на нее, трансфертов населению, расчеты за лекарственные средства, продукты питания, коммунальные услуги, субсидирование жилищно – коммунальных услуг населению, расчеты за топливо, отпускаемое населению,  обслуживание долга – 30561,6 тыс. рублей или 88,9 процента. Расходы капитального характера профинансированы в сумме 907,7 тыс. рублей или 2,6 процента всех расходов.</a:t>
            </a:r>
          </a:p>
          <a:p>
            <a:pPr algn="just"/>
            <a:endParaRPr lang="ru-RU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220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rgbClr val="FEFBE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5577" y="343570"/>
            <a:ext cx="7886700" cy="637158"/>
          </a:xfrm>
        </p:spPr>
        <p:txBody>
          <a:bodyPr>
            <a:noAutofit/>
          </a:bodyPr>
          <a:lstStyle/>
          <a:p>
            <a:pPr algn="ctr"/>
            <a:r>
              <a:rPr lang="ru-RU" sz="18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Состав расходов консолидированного бюджета </a:t>
            </a:r>
            <a:br>
              <a:rPr lang="ru-RU" sz="18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 функциональной классификации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88958" y="5136266"/>
            <a:ext cx="668380" cy="652115"/>
          </a:xfrm>
          <a:prstGeom prst="roundRect">
            <a:avLst>
              <a:gd name="adj" fmla="val 10000"/>
            </a:avLst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2000" r="-32000"/>
            </a:stretch>
          </a:blipFill>
          <a:ln>
            <a:noFill/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ysClr val="window" lastClr="FFFFFF"/>
            </a:contourClr>
          </a:sp3d>
        </p:spPr>
      </p:sp>
      <p:sp>
        <p:nvSpPr>
          <p:cNvPr id="4" name="Скругленный прямоугольник 3"/>
          <p:cNvSpPr/>
          <p:nvPr/>
        </p:nvSpPr>
        <p:spPr>
          <a:xfrm>
            <a:off x="840311" y="1968822"/>
            <a:ext cx="720080" cy="802220"/>
          </a:xfrm>
          <a:prstGeom prst="roundRect">
            <a:avLst>
              <a:gd name="adj" fmla="val 10000"/>
            </a:avLst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43000" r="-43000"/>
            </a:stretch>
          </a:blipFill>
          <a:ln>
            <a:noFill/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ysClr val="window" lastClr="FFFFFF"/>
            </a:contourClr>
          </a:sp3d>
        </p:spPr>
      </p:sp>
      <p:sp>
        <p:nvSpPr>
          <p:cNvPr id="5" name="Скругленный прямоугольник 4"/>
          <p:cNvSpPr/>
          <p:nvPr/>
        </p:nvSpPr>
        <p:spPr>
          <a:xfrm>
            <a:off x="827584" y="1196752"/>
            <a:ext cx="686807" cy="709280"/>
          </a:xfrm>
          <a:prstGeom prst="roundRect">
            <a:avLst>
              <a:gd name="adj" fmla="val 10000"/>
            </a:avLst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5000" r="-35000"/>
            </a:stretch>
          </a:blipFill>
          <a:ln>
            <a:noFill/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ysClr val="window" lastClr="FFFFFF"/>
            </a:contourClr>
          </a:sp3d>
        </p:spPr>
      </p:sp>
      <p:sp>
        <p:nvSpPr>
          <p:cNvPr id="7" name="Скругленный прямоугольник 6"/>
          <p:cNvSpPr/>
          <p:nvPr/>
        </p:nvSpPr>
        <p:spPr>
          <a:xfrm>
            <a:off x="4860032" y="1254696"/>
            <a:ext cx="792088" cy="836695"/>
          </a:xfrm>
          <a:prstGeom prst="roundRect">
            <a:avLst>
              <a:gd name="adj" fmla="val 10000"/>
            </a:avLst>
          </a:prstGeom>
          <a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2000" r="-32000"/>
            </a:stretch>
          </a:blipFill>
          <a:ln>
            <a:noFill/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ysClr val="window" lastClr="FFFFFF"/>
            </a:contourClr>
          </a:sp3d>
        </p:spPr>
      </p:sp>
      <p:sp>
        <p:nvSpPr>
          <p:cNvPr id="8" name="Скругленный прямоугольник 7"/>
          <p:cNvSpPr/>
          <p:nvPr/>
        </p:nvSpPr>
        <p:spPr>
          <a:xfrm>
            <a:off x="888958" y="5881332"/>
            <a:ext cx="668380" cy="716020"/>
          </a:xfrm>
          <a:prstGeom prst="roundRect">
            <a:avLst>
              <a:gd name="adj" fmla="val 10000"/>
            </a:avLst>
          </a:prstGeom>
          <a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6000" r="-16000"/>
            </a:stretch>
          </a:blipFill>
          <a:ln>
            <a:noFill/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ysClr val="window" lastClr="FFFFFF"/>
            </a:contourClr>
          </a:sp3d>
        </p:spPr>
      </p:sp>
      <p:sp>
        <p:nvSpPr>
          <p:cNvPr id="2" name="Прямоугольник 1"/>
          <p:cNvSpPr/>
          <p:nvPr/>
        </p:nvSpPr>
        <p:spPr>
          <a:xfrm>
            <a:off x="1710284" y="1196752"/>
            <a:ext cx="2414377" cy="709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Образование</a:t>
            </a:r>
          </a:p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12903,3 </a:t>
            </a:r>
            <a:r>
              <a:rPr lang="ru-RU" sz="14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тыс.рублей</a:t>
            </a:r>
            <a:endParaRPr lang="ru-RU" sz="1400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98750" y="1968823"/>
            <a:ext cx="2414376" cy="8022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Здравоохранение</a:t>
            </a:r>
          </a:p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9783,8 </a:t>
            </a:r>
            <a:r>
              <a:rPr lang="ru-RU" sz="14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тыс.рублей</a:t>
            </a:r>
            <a:endParaRPr lang="ru-RU" sz="1400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24512" y="2920000"/>
            <a:ext cx="2400149" cy="8520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Национальная экономика</a:t>
            </a:r>
          </a:p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1003,5 </a:t>
            </a:r>
            <a:r>
              <a:rPr lang="ru-RU" sz="14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тыс.рублей</a:t>
            </a:r>
            <a:endParaRPr lang="ru-RU" sz="1400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98750" y="3950468"/>
            <a:ext cx="2414375" cy="11857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Жилищно-коммунальные услуги, жилищное строительство</a:t>
            </a:r>
          </a:p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2651,2 </a:t>
            </a:r>
            <a:r>
              <a:rPr lang="ru-RU" sz="14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тыс.рублей</a:t>
            </a:r>
            <a:endParaRPr lang="ru-RU" sz="1400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37837" y="5301208"/>
            <a:ext cx="2402111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Физическая культура, спорт, культура и средства массовой информации</a:t>
            </a:r>
          </a:p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1916,5 </a:t>
            </a:r>
            <a:r>
              <a:rPr lang="ru-RU" sz="14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тыс.рублей</a:t>
            </a:r>
            <a:endParaRPr lang="ru-RU" sz="1400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68132" y="1254696"/>
            <a:ext cx="2880320" cy="8688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Социальная политика</a:t>
            </a:r>
          </a:p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1937,1 </a:t>
            </a:r>
            <a:r>
              <a:rPr lang="ru-RU" sz="14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тыс.рублей</a:t>
            </a:r>
            <a:endParaRPr lang="ru-RU" sz="1400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61383" y="2276872"/>
            <a:ext cx="2805810" cy="7761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Государственные органы общего назначения</a:t>
            </a:r>
          </a:p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2739 </a:t>
            </a:r>
            <a:r>
              <a:rPr lang="ru-RU" sz="14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тыс.рублей</a:t>
            </a:r>
            <a:endParaRPr lang="ru-RU" sz="1400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70765" y="3140968"/>
            <a:ext cx="2805810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Обслуживание долга органов местного управления и самоуправления</a:t>
            </a:r>
          </a:p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339,5 </a:t>
            </a:r>
            <a:r>
              <a:rPr lang="ru-RU" sz="14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тыс.рублей</a:t>
            </a:r>
            <a:endParaRPr lang="ru-RU" sz="1400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770765" y="4400041"/>
            <a:ext cx="2805810" cy="13307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Национальная оборона</a:t>
            </a:r>
          </a:p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12,3 </a:t>
            </a:r>
            <a:r>
              <a:rPr lang="ru-RU" sz="14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тыс.рублей</a:t>
            </a:r>
            <a:endParaRPr lang="ru-RU" sz="1400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798638" y="5921225"/>
            <a:ext cx="2805810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Расходы по другим разделам</a:t>
            </a:r>
          </a:p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1083,2 </a:t>
            </a:r>
            <a:r>
              <a:rPr lang="ru-RU" sz="14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тыс.рублей</a:t>
            </a:r>
            <a:endParaRPr lang="ru-RU" sz="1400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635" y="3246508"/>
            <a:ext cx="1282447" cy="950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945" y="2274686"/>
            <a:ext cx="765175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953" y="5729249"/>
            <a:ext cx="860167" cy="860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721414" y="3950468"/>
            <a:ext cx="899145" cy="899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249" y="4463951"/>
            <a:ext cx="1014833" cy="1093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705" y="2920001"/>
            <a:ext cx="997256" cy="852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9664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rgbClr val="FDE8B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27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>
                <a:latin typeface="Arial" pitchFamily="34" charset="0"/>
                <a:cs typeface="Arial" pitchFamily="34" charset="0"/>
              </a:rPr>
              <a:t>Экономическая классификация консолидированного бюджета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06508930"/>
              </p:ext>
            </p:extLst>
          </p:nvPr>
        </p:nvGraphicFramePr>
        <p:xfrm>
          <a:off x="251520" y="764704"/>
          <a:ext cx="4104456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41133657"/>
              </p:ext>
            </p:extLst>
          </p:nvPr>
        </p:nvGraphicFramePr>
        <p:xfrm>
          <a:off x="4629150" y="765174"/>
          <a:ext cx="4407346" cy="5904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06507809"/>
      </p:ext>
    </p:extLst>
  </p:cSld>
  <p:clrMapOvr>
    <a:masterClrMapping/>
  </p:clrMapOvr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5544</TotalTime>
  <Words>422</Words>
  <Application>Microsoft Office PowerPoint</Application>
  <PresentationFormat>Экран (4:3)</PresentationFormat>
  <Paragraphs>59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Franklin Gothic Medium</vt:lpstr>
      <vt:lpstr>1_Оформление по умолчанию</vt:lpstr>
      <vt:lpstr>Тема Office</vt:lpstr>
      <vt:lpstr>1_Тема Office</vt:lpstr>
      <vt:lpstr>Презентация PowerPoint</vt:lpstr>
      <vt:lpstr>Состав местных бюджетов  Миорского района</vt:lpstr>
      <vt:lpstr>Структура собственных доходов консолидированного бюджета Миорского района в разрезе бюджетов за 9 месяцев 2022 года</vt:lpstr>
      <vt:lpstr>Структура собственных доходов бюджета Миорского района за 9 месяцев 2022 года</vt:lpstr>
      <vt:lpstr>Состав доходов местных бюджетов Миорского района</vt:lpstr>
      <vt:lpstr>Презентация PowerPoint</vt:lpstr>
      <vt:lpstr>Состав расходов консолидированного бюджета  по функциональной классификации</vt:lpstr>
      <vt:lpstr>Экономическая классификация консолидированного бюджета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 МЕСТНЫХ БЮДЖЕТОВ         Витебской области</dc:title>
  <dc:creator>Коковкина Елена</dc:creator>
  <cp:lastModifiedBy>Рундо Кира Германовна</cp:lastModifiedBy>
  <cp:revision>584</cp:revision>
  <cp:lastPrinted>2018-05-03T09:16:37Z</cp:lastPrinted>
  <dcterms:created xsi:type="dcterms:W3CDTF">2017-07-24T09:08:38Z</dcterms:created>
  <dcterms:modified xsi:type="dcterms:W3CDTF">2022-11-11T12:48:18Z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202598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