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2"/>
  </p:notesMasterIdLst>
  <p:sldIdLst>
    <p:sldId id="291" r:id="rId4"/>
    <p:sldId id="285" r:id="rId5"/>
    <p:sldId id="294" r:id="rId6"/>
    <p:sldId id="298" r:id="rId7"/>
    <p:sldId id="287" r:id="rId8"/>
    <p:sldId id="283" r:id="rId9"/>
    <p:sldId id="290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E4"/>
    <a:srgbClr val="D3E3A5"/>
    <a:srgbClr val="3636F6"/>
    <a:srgbClr val="8B1BA5"/>
    <a:srgbClr val="D4E571"/>
    <a:srgbClr val="9EFD97"/>
    <a:srgbClr val="F5F083"/>
    <a:srgbClr val="FA7285"/>
    <a:srgbClr val="82F173"/>
    <a:srgbClr val="704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56" d="100"/>
          <a:sy n="56" d="100"/>
        </p:scale>
        <p:origin x="48" y="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1266055523361"/>
          <c:y val="3.8411152322106658E-2"/>
          <c:w val="0.79139254797514991"/>
          <c:h val="0.73297625050208093"/>
        </c:manualLayout>
      </c:layout>
      <c:area3D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районный бюджет</c:v>
                </c:pt>
              </c:strCache>
            </c:strRef>
          </c:tx>
          <c:spPr>
            <a:solidFill>
              <a:srgbClr val="3636F6"/>
            </a:solidFill>
          </c:spPr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97.611743607435798</c:v>
                </c:pt>
                <c:pt idx="1">
                  <c:v>97.611743607435798</c:v>
                </c:pt>
                <c:pt idx="2">
                  <c:v>97.611743607435798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6-4CBA-9297-2615319AAB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г. Дисны 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0.21787711233569859</c:v>
                </c:pt>
                <c:pt idx="1">
                  <c:v>0.21787711233569859</c:v>
                </c:pt>
                <c:pt idx="2">
                  <c:v>0.21787711233569859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6-4CBA-9297-2615319AAB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бюджеты сельсоветов - 9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2.1703792802285067</c:v>
                </c:pt>
                <c:pt idx="1">
                  <c:v>2.1703792802285067</c:v>
                </c:pt>
                <c:pt idx="2">
                  <c:v>2.1703792802285067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B4-46C5-AACB-06376AE91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704832"/>
        <c:axId val="105706624"/>
        <c:axId val="0"/>
      </c:area3DChart>
      <c:catAx>
        <c:axId val="1057048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05706624"/>
        <c:crosses val="autoZero"/>
        <c:auto val="1"/>
        <c:lblAlgn val="ctr"/>
        <c:lblOffset val="100"/>
        <c:noMultiLvlLbl val="0"/>
      </c:catAx>
      <c:valAx>
        <c:axId val="105706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 dirty="0"/>
                  <a:t>Проценты *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0570483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1.6017641166047463E-2"/>
          <c:y val="0.71572133877016664"/>
          <c:w val="0.89999997497775519"/>
          <c:h val="5.3580585063198106E-2"/>
        </c:manualLayout>
      </c:layout>
      <c:overlay val="0"/>
      <c:txPr>
        <a:bodyPr/>
        <a:lstStyle/>
        <a:p>
          <a:pPr>
            <a:defRPr sz="1600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44157264984389433"/>
          <c:y val="5.2975595304225473E-4"/>
          <c:w val="0.51933878320761695"/>
          <c:h val="0.8798755693811798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районный бюджет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Неналоговые доходы</c:v>
                </c:pt>
                <c:pt idx="1">
                  <c:v>Государственная пошлина</c:v>
                </c:pt>
                <c:pt idx="2">
                  <c:v>Налог за добычу природных ресурсов</c:v>
                </c:pt>
                <c:pt idx="3">
                  <c:v>Другие налоги от выручки от реализации товаров (работ, услуг)</c:v>
                </c:pt>
                <c:pt idx="4">
                  <c:v>Местные налоги и сборы</c:v>
                </c:pt>
                <c:pt idx="5">
                  <c:v>НДС</c:v>
                </c:pt>
                <c:pt idx="6">
                  <c:v>Налоги на собственность</c:v>
                </c:pt>
                <c:pt idx="7">
                  <c:v>Налог на прибыль</c:v>
                </c:pt>
                <c:pt idx="8">
                  <c:v>Подоходный налог</c:v>
                </c:pt>
                <c:pt idx="9">
                  <c:v>ВСЕГО ДОХОДОВ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94.6</c:v>
                </c:pt>
                <c:pt idx="1">
                  <c:v>91.6</c:v>
                </c:pt>
                <c:pt idx="2" formatCode="0.0">
                  <c:v>100</c:v>
                </c:pt>
                <c:pt idx="3" formatCode="0.0">
                  <c:v>100</c:v>
                </c:pt>
                <c:pt idx="4" formatCode="0.0">
                  <c:v>100</c:v>
                </c:pt>
                <c:pt idx="5" formatCode="0.0">
                  <c:v>100</c:v>
                </c:pt>
                <c:pt idx="6">
                  <c:v>99.7</c:v>
                </c:pt>
                <c:pt idx="7">
                  <c:v>100</c:v>
                </c:pt>
                <c:pt idx="8">
                  <c:v>94.1</c:v>
                </c:pt>
                <c:pt idx="9">
                  <c:v>96.7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D-4274-9171-13BC812E91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Неналоговые доходы</c:v>
                </c:pt>
                <c:pt idx="1">
                  <c:v>Государственная пошлина</c:v>
                </c:pt>
                <c:pt idx="2">
                  <c:v>Налог за добычу природных ресурсов</c:v>
                </c:pt>
                <c:pt idx="3">
                  <c:v>Другие налоги от выручки от реализации товаров (работ, услуг)</c:v>
                </c:pt>
                <c:pt idx="4">
                  <c:v>Местные налоги и сборы</c:v>
                </c:pt>
                <c:pt idx="5">
                  <c:v>НДС</c:v>
                </c:pt>
                <c:pt idx="6">
                  <c:v>Налоги на собственность</c:v>
                </c:pt>
                <c:pt idx="7">
                  <c:v>Налог на прибыль</c:v>
                </c:pt>
                <c:pt idx="8">
                  <c:v>Подоходный налог</c:v>
                </c:pt>
                <c:pt idx="9">
                  <c:v>ВСЕГО ДОХОДОВ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5.4000000000000057</c:v>
                </c:pt>
                <c:pt idx="1">
                  <c:v>8.4000000000000057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0.29999999999999716</c:v>
                </c:pt>
                <c:pt idx="7">
                  <c:v>0</c:v>
                </c:pt>
                <c:pt idx="8">
                  <c:v>5.9000000000000057</c:v>
                </c:pt>
                <c:pt idx="9">
                  <c:v>3.2999999999999972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5D-4274-9171-13BC812E91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114604672"/>
        <c:axId val="115221632"/>
        <c:axId val="0"/>
      </c:bar3DChart>
      <c:catAx>
        <c:axId val="11460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5221632"/>
        <c:crosses val="autoZero"/>
        <c:auto val="1"/>
        <c:lblAlgn val="ctr"/>
        <c:lblOffset val="100"/>
        <c:noMultiLvlLbl val="0"/>
      </c:catAx>
      <c:valAx>
        <c:axId val="1152216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460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61747837075917"/>
          <c:y val="0.87863686616561154"/>
          <c:w val="0.57539467288811119"/>
          <c:h val="5.1226123880367257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r>
              <a:rPr lang="ru-RU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Столбец1</a:t>
            </a:r>
          </a:p>
        </c:rich>
      </c:tx>
      <c:layout>
        <c:manualLayout>
          <c:xMode val="edge"/>
          <c:yMode val="edge"/>
          <c:x val="0.83680505110068493"/>
          <c:y val="2.455774956087860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81199429882911"/>
          <c:y val="0.15075434656346201"/>
          <c:w val="0.87418800570117094"/>
          <c:h val="0.810340693509441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A2EB"/>
              </a:solidFill>
            </c:spPr>
            <c:extLst>
              <c:ext xmlns:c16="http://schemas.microsoft.com/office/drawing/2014/chart" uri="{C3380CC4-5D6E-409C-BE32-E72D297353CC}">
                <c16:uniqueId val="{00000001-47C7-439B-975F-997574BE0799}"/>
              </c:ext>
            </c:extLst>
          </c:dPt>
          <c:dPt>
            <c:idx val="1"/>
            <c:bubble3D val="0"/>
            <c:explosion val="23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47C7-439B-975F-997574BE079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47C7-439B-975F-997574BE0799}"/>
              </c:ext>
            </c:extLst>
          </c:dPt>
          <c:dPt>
            <c:idx val="3"/>
            <c:bubble3D val="0"/>
            <c:spPr>
              <a:solidFill>
                <a:srgbClr val="F65B2A"/>
              </a:solidFill>
            </c:spPr>
            <c:extLst>
              <c:ext xmlns:c16="http://schemas.microsoft.com/office/drawing/2014/chart" uri="{C3380CC4-5D6E-409C-BE32-E72D297353CC}">
                <c16:uniqueId val="{00000007-47C7-439B-975F-997574BE0799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7C7-439B-975F-997574BE079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47C7-439B-975F-997574BE0799}"/>
              </c:ext>
            </c:extLst>
          </c:dPt>
          <c:dPt>
            <c:idx val="6"/>
            <c:bubble3D val="0"/>
            <c:spPr>
              <a:solidFill>
                <a:srgbClr val="FA7285"/>
              </a:solidFill>
            </c:spPr>
            <c:extLst>
              <c:ext xmlns:c16="http://schemas.microsoft.com/office/drawing/2014/chart" uri="{C3380CC4-5D6E-409C-BE32-E72D297353CC}">
                <c16:uniqueId val="{0000000D-47C7-439B-975F-997574BE0799}"/>
              </c:ext>
            </c:extLst>
          </c:dPt>
          <c:dPt>
            <c:idx val="7"/>
            <c:bubble3D val="0"/>
            <c:spPr>
              <a:solidFill>
                <a:srgbClr val="9EFD97"/>
              </a:solidFill>
            </c:spPr>
            <c:extLst>
              <c:ext xmlns:c16="http://schemas.microsoft.com/office/drawing/2014/chart" uri="{C3380CC4-5D6E-409C-BE32-E72D297353CC}">
                <c16:uniqueId val="{0000000F-47C7-439B-975F-997574BE0799}"/>
              </c:ext>
            </c:extLst>
          </c:dPt>
          <c:dPt>
            <c:idx val="8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47C7-439B-975F-997574BE0799}"/>
              </c:ext>
            </c:extLst>
          </c:dPt>
          <c:dLbls>
            <c:dLbl>
              <c:idx val="0"/>
              <c:layout>
                <c:manualLayout>
                  <c:x val="-3.1223857368174776E-2"/>
                  <c:y val="-0.4010458050371337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sz="1400" dirty="0"/>
                      <a:t>Подоходный налог </a:t>
                    </a:r>
                  </a:p>
                  <a:p>
                    <a:pPr>
                      <a:defRPr/>
                    </a:pPr>
                    <a:r>
                      <a:rPr lang="ru-RU" sz="1400" dirty="0"/>
                      <a:t>6958,5 </a:t>
                    </a:r>
                    <a:r>
                      <a:rPr lang="ru-RU" sz="1400" dirty="0" err="1"/>
                      <a:t>тыс</a:t>
                    </a:r>
                    <a:r>
                      <a:rPr lang="ru-RU" sz="1400" baseline="0" dirty="0" err="1"/>
                      <a:t>.руб</a:t>
                    </a:r>
                    <a:r>
                      <a:rPr lang="ru-RU" sz="1400" baseline="0" dirty="0"/>
                      <a:t>.</a:t>
                    </a:r>
                    <a:r>
                      <a:rPr lang="ru-RU" sz="1400" dirty="0"/>
                      <a:t>
 45</a:t>
                    </a:r>
                    <a:r>
                      <a:rPr lang="ru-RU" sz="1400" baseline="0" dirty="0"/>
                      <a:t> </a:t>
                    </a:r>
                    <a:r>
                      <a:rPr lang="ru-RU" sz="1400" dirty="0"/>
                      <a:t>%</a:t>
                    </a:r>
                    <a:endParaRPr lang="ru-RU" dirty="0"/>
                  </a:p>
                </c:rich>
              </c:tx>
              <c:spPr>
                <a:xfrm>
                  <a:off x="6402917" y="1804000"/>
                  <a:ext cx="1517659" cy="9118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5714"/>
                        <a:gd name="adj2" fmla="val 104867"/>
                      </a:avLst>
                    </a:prstGeom>
                  </c15:spPr>
                  <c15:layout>
                    <c:manualLayout>
                      <c:w val="0.18013893518004173"/>
                      <c:h val="0.21610819613573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C7-439B-975F-997574BE0799}"/>
                </c:ext>
              </c:extLst>
            </c:dLbl>
            <c:dLbl>
              <c:idx val="1"/>
              <c:layout>
                <c:manualLayout>
                  <c:x val="3.0869077225037676E-3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400" dirty="0"/>
                      <a:t>Другие налоги и платежи  </a:t>
                    </a:r>
                  </a:p>
                  <a:p>
                    <a:pPr>
                      <a:defRPr/>
                    </a:pPr>
                    <a:r>
                      <a:rPr lang="ru-RU" sz="1400" dirty="0"/>
                      <a:t>1588,2 </a:t>
                    </a:r>
                    <a:r>
                      <a:rPr lang="ru-RU" sz="1400" dirty="0" err="1"/>
                      <a:t>тыс.руб</a:t>
                    </a:r>
                    <a:r>
                      <a:rPr lang="ru-RU" sz="1400" dirty="0"/>
                      <a:t>.
10</a:t>
                    </a:r>
                    <a:r>
                      <a:rPr lang="ru-RU" sz="1400" baseline="0" dirty="0"/>
                      <a:t> </a:t>
                    </a:r>
                    <a:r>
                      <a:rPr lang="ru-RU" sz="1400" dirty="0"/>
                      <a:t>%</a:t>
                    </a:r>
                    <a:endParaRPr lang="ru-RU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850"/>
                        <a:gd name="adj2" fmla="val -111625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3-47C7-439B-975F-997574BE0799}"/>
                </c:ext>
              </c:extLst>
            </c:dLbl>
            <c:dLbl>
              <c:idx val="2"/>
              <c:layout>
                <c:manualLayout>
                  <c:x val="1.7127489158374608E-2"/>
                  <c:y val="0.1060448276492484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sz="1400" dirty="0"/>
                      <a:t>НДС </a:t>
                    </a:r>
                  </a:p>
                  <a:p>
                    <a:pPr>
                      <a:defRPr/>
                    </a:pPr>
                    <a:r>
                      <a:rPr lang="ru-RU" sz="1400" dirty="0"/>
                      <a:t>3302,7 </a:t>
                    </a:r>
                    <a:r>
                      <a:rPr lang="ru-RU" sz="1400" dirty="0" err="1"/>
                      <a:t>тыс.руб</a:t>
                    </a:r>
                    <a:r>
                      <a:rPr lang="ru-RU" sz="1400" dirty="0"/>
                      <a:t>.
21 %</a:t>
                    </a:r>
                    <a:endParaRPr lang="ru-RU" dirty="0"/>
                  </a:p>
                </c:rich>
              </c:tx>
              <c:spPr>
                <a:xfrm>
                  <a:off x="144298" y="4358548"/>
                  <a:ext cx="1545554" cy="11658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8243"/>
                        <a:gd name="adj2" fmla="val -125293"/>
                      </a:avLst>
                    </a:prstGeom>
                  </c15:spPr>
                  <c15:layout>
                    <c:manualLayout>
                      <c:w val="0.18344993956037173"/>
                      <c:h val="0.204945582698968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7C7-439B-975F-997574BE07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C7-439B-975F-997574BE0799}"/>
                </c:ext>
              </c:extLst>
            </c:dLbl>
            <c:dLbl>
              <c:idx val="4"/>
              <c:layout>
                <c:manualLayout>
                  <c:x val="-1.356686863852735E-2"/>
                  <c:y val="-1.962791757315292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sz="1400" dirty="0"/>
                      <a:t>Другие налоги от выручки от реализации товаров (работ, услуг) 466,8 </a:t>
                    </a:r>
                    <a:r>
                      <a:rPr lang="ru-RU" sz="1400" dirty="0" err="1"/>
                      <a:t>тыс.руб</a:t>
                    </a:r>
                    <a:r>
                      <a:rPr lang="ru-RU" sz="1400" dirty="0"/>
                      <a:t>.
3 %</a:t>
                    </a:r>
                    <a:endParaRPr lang="ru-RU" dirty="0"/>
                  </a:p>
                </c:rich>
              </c:tx>
              <c:spPr>
                <a:xfrm>
                  <a:off x="0" y="1248012"/>
                  <a:ext cx="1638141" cy="1289947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9597"/>
                        <a:gd name="adj2" fmla="val 28363"/>
                      </a:avLst>
                    </a:prstGeom>
                  </c15:spPr>
                  <c15:layout>
                    <c:manualLayout>
                      <c:w val="0.19443957793863359"/>
                      <c:h val="0.22675873566790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7C7-439B-975F-997574BE0799}"/>
                </c:ext>
              </c:extLst>
            </c:dLbl>
            <c:dLbl>
              <c:idx val="5"/>
              <c:layout>
                <c:manualLayout>
                  <c:x val="7.6703846771061526E-2"/>
                  <c:y val="-0.1536061745600699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sz="1400" dirty="0"/>
                      <a:t>Налоги на собственность</a:t>
                    </a:r>
                  </a:p>
                  <a:p>
                    <a:pPr>
                      <a:defRPr/>
                    </a:pPr>
                    <a:r>
                      <a:rPr lang="ru-RU" sz="1400" dirty="0"/>
                      <a:t>1311,6 </a:t>
                    </a:r>
                    <a:r>
                      <a:rPr lang="ru-RU" sz="1400" dirty="0" err="1"/>
                      <a:t>тыс.руб</a:t>
                    </a:r>
                    <a:r>
                      <a:rPr lang="ru-RU" sz="1400" dirty="0"/>
                      <a:t>.
8 %</a:t>
                    </a:r>
                    <a:endParaRPr lang="ru-RU" dirty="0"/>
                  </a:p>
                </c:rich>
              </c:tx>
              <c:spPr>
                <a:xfrm>
                  <a:off x="1081829" y="2352"/>
                  <a:ext cx="1408987" cy="1321522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8905"/>
                        <a:gd name="adj2" fmla="val 82170"/>
                      </a:avLst>
                    </a:prstGeom>
                  </c15:spPr>
                  <c15:layout>
                    <c:manualLayout>
                      <c:w val="0.16724008348550065"/>
                      <c:h val="0.232309279278392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7C7-439B-975F-997574BE0799}"/>
                </c:ext>
              </c:extLst>
            </c:dLbl>
            <c:dLbl>
              <c:idx val="6"/>
              <c:layout>
                <c:manualLayout>
                  <c:x val="0.15440770113861993"/>
                  <c:y val="-3.241728415548764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400" dirty="0"/>
                      <a:t>Налог на прибыль</a:t>
                    </a:r>
                  </a:p>
                  <a:p>
                    <a:pPr>
                      <a:defRPr/>
                    </a:pPr>
                    <a:r>
                      <a:rPr lang="ru-RU" sz="1400" dirty="0"/>
                      <a:t>1926,1 </a:t>
                    </a:r>
                    <a:r>
                      <a:rPr lang="ru-RU" sz="1400" dirty="0" err="1"/>
                      <a:t>тыс.руб</a:t>
                    </a:r>
                    <a:r>
                      <a:rPr lang="ru-RU" sz="1400" dirty="0"/>
                      <a:t>. 
12,%</a:t>
                    </a:r>
                    <a:endParaRPr lang="ru-RU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2336"/>
                        <a:gd name="adj2" fmla="val 111743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D-47C7-439B-975F-997574BE079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400"/>
                      <a:t>Налоги на собственность </a:t>
                    </a:r>
                  </a:p>
                  <a:p>
                    <a:r>
                      <a:rPr lang="ru-RU" sz="1400"/>
                      <a:t>54,3 млн.руб.
16,9%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C7-439B-975F-997574BE079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1400"/>
                      <a:t>Налог на прибыль 13,7 млн.руб.
4,3%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C7-439B-975F-997574BE079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Подоходный налог</c:v>
                </c:pt>
                <c:pt idx="1">
                  <c:v>Другие налоги и платежи</c:v>
                </c:pt>
                <c:pt idx="2">
                  <c:v>НДС</c:v>
                </c:pt>
                <c:pt idx="3">
                  <c:v>Другие налоги от выручки от реализации товаров (работ, услуг)</c:v>
                </c:pt>
                <c:pt idx="4">
                  <c:v>Местные сборы, налоги</c:v>
                </c:pt>
                <c:pt idx="5">
                  <c:v>Налоги на собственность</c:v>
                </c:pt>
                <c:pt idx="6">
                  <c:v>Налог на прибыль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6958.5</c:v>
                </c:pt>
                <c:pt idx="1">
                  <c:v>1588.2</c:v>
                </c:pt>
                <c:pt idx="2">
                  <c:v>3302.7</c:v>
                </c:pt>
                <c:pt idx="3">
                  <c:v>466.8</c:v>
                </c:pt>
                <c:pt idx="4">
                  <c:v>0.7</c:v>
                </c:pt>
                <c:pt idx="5">
                  <c:v>1311.6</c:v>
                </c:pt>
                <c:pt idx="6">
                  <c:v>1926.1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7C7-439B-975F-997574BE07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Подоходный налог</c:v>
                </c:pt>
                <c:pt idx="1">
                  <c:v>Другие налоги и платежи</c:v>
                </c:pt>
                <c:pt idx="2">
                  <c:v>НДС</c:v>
                </c:pt>
                <c:pt idx="3">
                  <c:v>Другие налоги от выручки от реализации товаров (работ, услуг)</c:v>
                </c:pt>
                <c:pt idx="4">
                  <c:v>Местные сборы, налоги</c:v>
                </c:pt>
                <c:pt idx="5">
                  <c:v>Налоги на собственность</c:v>
                </c:pt>
                <c:pt idx="6">
                  <c:v>Налог на прибыль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44.735962351973043</c:v>
                </c:pt>
                <c:pt idx="1">
                  <c:v>10.210484358324868</c:v>
                </c:pt>
                <c:pt idx="2">
                  <c:v>21.232947166754524</c:v>
                </c:pt>
                <c:pt idx="3">
                  <c:v>3.0010414925488278</c:v>
                </c:pt>
                <c:pt idx="4">
                  <c:v>4.5002764455530832E-3</c:v>
                </c:pt>
                <c:pt idx="5">
                  <c:v>8.4322322656963191</c:v>
                </c:pt>
                <c:pt idx="6">
                  <c:v>12.382832088256848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A7A-4944-8879-83B4AB7DA8A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26726047886324"/>
          <c:y val="0.10424705520524821"/>
          <c:w val="0.79189158045800234"/>
          <c:h val="0.832890051597642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Дисненский</c:v>
                </c:pt>
                <c:pt idx="1">
                  <c:v>Узменский</c:v>
                </c:pt>
                <c:pt idx="2">
                  <c:v>Заутьевский</c:v>
                </c:pt>
                <c:pt idx="3">
                  <c:v>Новопогостский</c:v>
                </c:pt>
                <c:pt idx="4">
                  <c:v>Николаевский</c:v>
                </c:pt>
                <c:pt idx="5">
                  <c:v>Перебродский</c:v>
                </c:pt>
                <c:pt idx="6">
                  <c:v>Повятский</c:v>
                </c:pt>
                <c:pt idx="7">
                  <c:v>Миорский</c:v>
                </c:pt>
                <c:pt idx="8">
                  <c:v>Турковский</c:v>
                </c:pt>
                <c:pt idx="9">
                  <c:v>Язненский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85.87</c:v>
                </c:pt>
                <c:pt idx="1">
                  <c:v>79.22</c:v>
                </c:pt>
                <c:pt idx="2">
                  <c:v>80.400000000000006</c:v>
                </c:pt>
                <c:pt idx="3">
                  <c:v>67.069999999999993</c:v>
                </c:pt>
                <c:pt idx="4">
                  <c:v>76.25</c:v>
                </c:pt>
                <c:pt idx="5">
                  <c:v>63.16</c:v>
                </c:pt>
                <c:pt idx="6">
                  <c:v>58.73</c:v>
                </c:pt>
                <c:pt idx="7">
                  <c:v>96.52</c:v>
                </c:pt>
                <c:pt idx="8">
                  <c:v>73.89</c:v>
                </c:pt>
                <c:pt idx="9">
                  <c:v>84.95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F-4086-81DD-B702BF5EE5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Дисненский</c:v>
                </c:pt>
                <c:pt idx="1">
                  <c:v>Узменский</c:v>
                </c:pt>
                <c:pt idx="2">
                  <c:v>Заутьевский</c:v>
                </c:pt>
                <c:pt idx="3">
                  <c:v>Новопогостский</c:v>
                </c:pt>
                <c:pt idx="4">
                  <c:v>Николаевский</c:v>
                </c:pt>
                <c:pt idx="5">
                  <c:v>Перебродский</c:v>
                </c:pt>
                <c:pt idx="6">
                  <c:v>Повятский</c:v>
                </c:pt>
                <c:pt idx="7">
                  <c:v>Миорский</c:v>
                </c:pt>
                <c:pt idx="8">
                  <c:v>Турковский</c:v>
                </c:pt>
                <c:pt idx="9">
                  <c:v>Язненский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14.13</c:v>
                </c:pt>
                <c:pt idx="1">
                  <c:v>20.78</c:v>
                </c:pt>
                <c:pt idx="2">
                  <c:v>19.600000000000001</c:v>
                </c:pt>
                <c:pt idx="3">
                  <c:v>32.93</c:v>
                </c:pt>
                <c:pt idx="4">
                  <c:v>23.75</c:v>
                </c:pt>
                <c:pt idx="5">
                  <c:v>36.840000000000003</c:v>
                </c:pt>
                <c:pt idx="6">
                  <c:v>41.27</c:v>
                </c:pt>
                <c:pt idx="7">
                  <c:v>3.48</c:v>
                </c:pt>
                <c:pt idx="8">
                  <c:v>26.11</c:v>
                </c:pt>
                <c:pt idx="9">
                  <c:v>15.05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F-4086-81DD-B702BF5EE5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443776"/>
        <c:axId val="32457856"/>
      </c:barChart>
      <c:catAx>
        <c:axId val="32443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457856"/>
        <c:crosses val="autoZero"/>
        <c:auto val="1"/>
        <c:lblAlgn val="ctr"/>
        <c:lblOffset val="100"/>
        <c:noMultiLvlLbl val="0"/>
      </c:catAx>
      <c:valAx>
        <c:axId val="324578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443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8127186970042821E-3"/>
          <c:y val="1.3395136124115605E-2"/>
          <c:w val="0.99220483766266554"/>
          <c:h val="6.1987310833254823E-2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и начисления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E-48CA-AC7A-28F71A2C61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Расходы,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E-48CA-AC7A-28F71A2C61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Расходы, 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CE-48CA-AC7A-28F71A2C610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Капитальные рсходы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Расходы, 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CE-48CA-AC7A-28F71A2C610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Продукты питания и лекарственнные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Расходы, %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CE-48CA-AC7A-28F71A2C610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Расходы, %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CE-48CA-AC7A-28F71A2C610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Обслуживание долга местных органов власти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Расходы, %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CE-48CA-AC7A-28F71A2C610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Содержание сооружений благоустройства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Расходы, %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ECE-48CA-AC7A-28F71A2C610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Прочие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Расходы, %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CE-48CA-AC7A-28F71A2C61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979712"/>
        <c:axId val="133026560"/>
        <c:axId val="0"/>
      </c:bar3DChart>
      <c:catAx>
        <c:axId val="132979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026560"/>
        <c:crosses val="autoZero"/>
        <c:auto val="1"/>
        <c:lblAlgn val="ctr"/>
        <c:lblOffset val="100"/>
        <c:noMultiLvlLbl val="0"/>
      </c:catAx>
      <c:valAx>
        <c:axId val="13302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7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73713976619943"/>
          <c:y val="4.7295435356446321E-2"/>
          <c:w val="0.46329854747051852"/>
          <c:h val="0.863752914246420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и начисления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32174,1 тыс.рублей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20098.3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2-4E5B-B27C-7F437745A7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Коммунальные услуги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32174,1 тыс.рублей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72-4E5B-B27C-7F437745A7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32174,1 тыс.рублей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2487.8000000000002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72-4E5B-B27C-7F437745A76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Капитальные рсходы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32174,1 тыс.рублей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799.7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72-4E5B-B27C-7F437745A76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Продукты питания и лекарственнные средства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32174,1 тыс.рублей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1134.3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72-4E5B-B27C-7F437745A76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Трансферты населению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32174,1 тыс.рублей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72-4E5B-B27C-7F437745A76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Обслуживание долга местных органов власти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32174,1 тыс.рублей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453.3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72-4E5B-B27C-7F437745A76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Содержание сооружений благоустройства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32174,1 тыс.рублей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1116.3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72-4E5B-B27C-7F437745A761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32174,1 тыс.рублей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1498.9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72-4E5B-B27C-7F437745A7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622784"/>
        <c:axId val="133645056"/>
        <c:axId val="0"/>
      </c:bar3DChart>
      <c:catAx>
        <c:axId val="13362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645056"/>
        <c:crosses val="autoZero"/>
        <c:auto val="1"/>
        <c:lblAlgn val="ctr"/>
        <c:lblOffset val="100"/>
        <c:noMultiLvlLbl val="0"/>
      </c:catAx>
      <c:valAx>
        <c:axId val="13364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62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181205290515"/>
          <c:y val="8.3899443215440073E-2"/>
          <c:w val="0.33947403633369361"/>
          <c:h val="0.886175881242946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0.38136</cdr:x>
      <cdr:y>0.47297</cdr:y>
    </cdr:from>
    <cdr:to>
      <cdr:x>0.48649</cdr:x>
      <cdr:y>0.55405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048168" y="2656495"/>
          <a:ext cx="840264" cy="45539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rPr>
            <a:t>97,</a:t>
          </a:r>
          <a:r>
            <a:rPr lang="en-US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rPr>
            <a:t>94</a:t>
          </a:r>
          <a:endParaRPr lang="ru-RU" sz="1600" dirty="0">
            <a:solidFill>
              <a:schemeClr val="bg2">
                <a:lumMod val="2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0.37288</cdr:x>
      <cdr:y>0.28378</cdr:y>
    </cdr:from>
    <cdr:to>
      <cdr:x>0.45762</cdr:x>
      <cdr:y>0.36486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3168352" y="1512168"/>
          <a:ext cx="720031" cy="43204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rPr>
            <a:t>1,86</a:t>
          </a:r>
        </a:p>
        <a:p xmlns:a="http://schemas.openxmlformats.org/drawingml/2006/main">
          <a:pPr algn="ctr"/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0.0339</cdr:x>
      <cdr:y>0.94872</cdr:y>
    </cdr:from>
    <cdr:to>
      <cdr:x>0.98305</cdr:x>
      <cdr:y>0.98718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88032" y="5328592"/>
          <a:ext cx="806489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* доля расходов за вычетом средств, передаваемых другим бюджетам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</cdr:y>
    </cdr:from>
    <cdr:to>
      <cdr:x>0.60762</cdr:x>
      <cdr:y>0.1716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48472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0.11117</cdr:x>
      <cdr:y>0.01331</cdr:y>
    </cdr:from>
    <cdr:to>
      <cdr:x>0.7193</cdr:x>
      <cdr:y>0.06653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56292" y="77633"/>
          <a:ext cx="2496036" cy="3104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Структура, процентов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0.15041</cdr:x>
      <cdr:y>0.01212</cdr:y>
    </cdr:from>
    <cdr:to>
      <cdr:x>0.85296</cdr:x>
      <cdr:y>0.06091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2930" y="71538"/>
          <a:ext cx="3096381" cy="288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Состав, тыс. рублей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00CB1-180E-4166-AD74-C5AEABF2AFDA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20648-5E96-4106-BD6B-2A0A85436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F9EF3F-4B7A-4F01-8FE9-FA029057E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27CB68-F453-404A-BC68-F81723BD4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3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6E6F20-CA64-41DC-B89C-1673FA32C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4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49D0C6-B56E-412E-A8A9-64BF1C57B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4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11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66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15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1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73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4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1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A98452-F50B-422D-A8BF-9DEC3D1D2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36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85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92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04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39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21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95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67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86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01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3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264CC3-0D60-4378-AEF8-44EC90234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5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83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06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21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48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1F3EAA-F023-4D89-9DE1-7C1A07A2A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6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05614D-33F8-401F-9ABE-C5FA6C7AA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1C4737-D7E5-49C4-AEE5-0447C532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5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7DAF1B-E21D-4FBA-8962-F8DE51BB1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8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25DE10-DE59-471A-92FD-070BB05A9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4D6581-F04C-457F-9B4D-9151E13DA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3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784E6-3004-40A0-8C0A-3CF8793E91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1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4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E8A5-351A-4D57-914E-7B925D9403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D05FB-1185-421E-B71E-15E802219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2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8064896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Бюллетень</a:t>
            </a:r>
          </a:p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 исполнении</a:t>
            </a:r>
          </a:p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консолидированного бюджета</a:t>
            </a:r>
          </a:p>
          <a:p>
            <a:r>
              <a:rPr lang="ru-RU" sz="32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Миорского</a:t>
            </a:r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925195"/>
            <a:ext cx="3024336" cy="1384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1 полугодие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2024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B01031-DCD0-48DC-831C-9DD235DFF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558011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3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ru-RU" sz="26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Состав местных бюджетов </a:t>
            </a:r>
            <a:br>
              <a:rPr lang="ru-RU" sz="26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Миорского</a:t>
            </a:r>
            <a:r>
              <a:rPr lang="ru-RU" sz="26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38990388"/>
              </p:ext>
            </p:extLst>
          </p:nvPr>
        </p:nvGraphicFramePr>
        <p:xfrm>
          <a:off x="899592" y="1052736"/>
          <a:ext cx="79928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575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16824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A0AE4"/>
                </a:solidFill>
                <a:cs typeface="Arial" pitchFamily="34" charset="0"/>
              </a:rPr>
              <a:t>Структура собственных доходов консолидированного бюджета Миорского района в разрезе бюджетов за 1 полугодие 2024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662807"/>
              </p:ext>
            </p:extLst>
          </p:nvPr>
        </p:nvGraphicFramePr>
        <p:xfrm>
          <a:off x="0" y="1185719"/>
          <a:ext cx="9144000" cy="567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908720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процент</a:t>
            </a:r>
          </a:p>
        </p:txBody>
      </p:sp>
    </p:spTree>
    <p:extLst>
      <p:ext uri="{BB962C8B-B14F-4D97-AF65-F5344CB8AC3E}">
        <p14:creationId xmlns:p14="http://schemas.microsoft.com/office/powerpoint/2010/main" val="13190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9288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i="1" dirty="0">
                <a:solidFill>
                  <a:srgbClr val="0A0A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собственных доходов бюджета Миорского района</a:t>
            </a:r>
            <a:br>
              <a:rPr lang="ru-RU" altLang="ru-RU" sz="1800" b="1" i="1" dirty="0">
                <a:solidFill>
                  <a:srgbClr val="0A0A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rgbClr val="0A0A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 полугодие 2024 года</a:t>
            </a:r>
            <a:endParaRPr lang="ru-RU" sz="1800" i="1" dirty="0">
              <a:solidFill>
                <a:srgbClr val="0A0AE4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36634782"/>
              </p:ext>
            </p:extLst>
          </p:nvPr>
        </p:nvGraphicFramePr>
        <p:xfrm>
          <a:off x="467544" y="836712"/>
          <a:ext cx="84249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66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503627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latin typeface="Arial" pitchFamily="34" charset="0"/>
                <a:cs typeface="Arial" pitchFamily="34" charset="0"/>
              </a:rPr>
              <a:t>Состав доходов местных бюджетов Миорского района в первом полугодии 2024 г.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24328" y="548680"/>
            <a:ext cx="1224136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проценты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69343433"/>
              </p:ext>
            </p:extLst>
          </p:nvPr>
        </p:nvGraphicFramePr>
        <p:xfrm>
          <a:off x="323528" y="764704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48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4298"/>
            <a:ext cx="8424936" cy="6264696"/>
          </a:xfrm>
          <a:prstGeom prst="rect">
            <a:avLst/>
          </a:prstGeom>
          <a:gradFill>
            <a:gsLst>
              <a:gs pos="0">
                <a:srgbClr val="EEFFDD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Консолидированный бюджет района за 1 полугодие 20</a:t>
            </a:r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 года исполнен по доходам в сумме 33268,4 тыс. рублей, по расходам – 32174,1 тыс. рублей, с превышением расходов над доходами (дефицит) в сумме 1094,3 тыс. рублей. </a:t>
            </a:r>
          </a:p>
          <a:p>
            <a:pPr algn="just"/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Поступления по собственным доходам местных бюджетов Миорского района составили 15554,6 тыс. рублей или 10</a:t>
            </a:r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,3</a:t>
            </a:r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процента к уточненному плану. Налоговые доходы поступили в сумме </a:t>
            </a:r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4072,3</a:t>
            </a:r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рублей, неналоговые доходы –  </a:t>
            </a:r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482,3 тыс. рублей.</a:t>
            </a:r>
          </a:p>
          <a:p>
            <a:pPr algn="just"/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Безвозмездные поступления из республиканского и областного бюджетов в структуре доходов бюджета района составили 53,2 процента или </a:t>
            </a:r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713</a:t>
            </a:r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 тыс. рублей. </a:t>
            </a:r>
            <a:endParaRPr lang="en-US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Расходы консолидированного бюджета района за 1 полугодие 2024 года профинансированы в сумме 32174,1 тыс. рублей или 93,9 процента к уточненному плану на 1 полугодие. В объеме расходов бюджета района средства, предусмотренные на  текущие расходы, составляют  31374,4 тыс. рублей или 97,</a:t>
            </a:r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процента всех расходов, из них расходы на выплату заработной платы с начислениями на нее, трансфертов населению, расчеты за лекарственные средства, продукты питания, коммунальные услуги, субсидирование жилищно – коммунальных услуг населению, расчеты за топливо, отпускаемое населению,  обслуживание долга – 27675,4 тыс. рублей или 86 процентов. Расходы капитального характера профинансированы в сумме 780,6 тыс. рублей или 2,5 процента всех расходов.</a:t>
            </a:r>
          </a:p>
          <a:p>
            <a:pPr algn="just"/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2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577" y="343570"/>
            <a:ext cx="7886700" cy="63715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Состав расходов консолидированного бюджета </a:t>
            </a:r>
            <a:br>
              <a:rPr lang="ru-RU" sz="1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функциональной классификации за 1 полугодие 2024 г.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8958" y="5136266"/>
            <a:ext cx="668380" cy="652115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00" r="-32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4" name="Скругленный прямоугольник 3"/>
          <p:cNvSpPr/>
          <p:nvPr/>
        </p:nvSpPr>
        <p:spPr>
          <a:xfrm>
            <a:off x="840311" y="1968822"/>
            <a:ext cx="720080" cy="802220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000" r="-43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5" name="Скругленный прямоугольник 4"/>
          <p:cNvSpPr/>
          <p:nvPr/>
        </p:nvSpPr>
        <p:spPr>
          <a:xfrm>
            <a:off x="827584" y="1196752"/>
            <a:ext cx="686807" cy="709280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7" name="Скругленный прямоугольник 6"/>
          <p:cNvSpPr/>
          <p:nvPr/>
        </p:nvSpPr>
        <p:spPr>
          <a:xfrm>
            <a:off x="4860032" y="1254696"/>
            <a:ext cx="792088" cy="836695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00" r="-32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8" name="Скругленный прямоугольник 7"/>
          <p:cNvSpPr/>
          <p:nvPr/>
        </p:nvSpPr>
        <p:spPr>
          <a:xfrm>
            <a:off x="888958" y="5881332"/>
            <a:ext cx="668380" cy="716020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" name="Прямоугольник 1"/>
          <p:cNvSpPr/>
          <p:nvPr/>
        </p:nvSpPr>
        <p:spPr>
          <a:xfrm>
            <a:off x="1710284" y="1196752"/>
            <a:ext cx="2414377" cy="709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12110,3 </a:t>
            </a:r>
            <a:r>
              <a:rPr lang="ru-RU" sz="1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8750" y="1968823"/>
            <a:ext cx="2414376" cy="802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8332,2 </a:t>
            </a:r>
            <a:r>
              <a:rPr lang="ru-RU" sz="1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4512" y="2920000"/>
            <a:ext cx="2400149" cy="852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Национальная экономика и охрана окружающей среды</a:t>
            </a: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1501,1 </a:t>
            </a:r>
            <a:r>
              <a:rPr lang="ru-RU" sz="1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8750" y="3950468"/>
            <a:ext cx="2414375" cy="1185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Жилищно-коммунальные услуги, жилищное строительство</a:t>
            </a: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2667,8 </a:t>
            </a:r>
            <a:r>
              <a:rPr lang="ru-RU" sz="1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7837" y="5301208"/>
            <a:ext cx="2402111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Физическая культура, спорт, культура и средства массовой информации</a:t>
            </a: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1759,3 </a:t>
            </a:r>
            <a:r>
              <a:rPr lang="ru-RU" sz="1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68132" y="1254696"/>
            <a:ext cx="2880320" cy="868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1728,7 </a:t>
            </a:r>
            <a:r>
              <a:rPr lang="ru-RU" sz="1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61383" y="2276872"/>
            <a:ext cx="2805810" cy="7761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Государственные органы общего назначения</a:t>
            </a: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2553,4 </a:t>
            </a:r>
            <a:r>
              <a:rPr lang="ru-RU" sz="1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70765" y="3140968"/>
            <a:ext cx="280581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Обслуживание долга органов местного управления и самоуправления</a:t>
            </a: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453,3 </a:t>
            </a:r>
            <a:r>
              <a:rPr lang="ru-RU" sz="1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70765" y="4400042"/>
            <a:ext cx="2805810" cy="910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Национальная оборона</a:t>
            </a: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12,3 </a:t>
            </a:r>
            <a:r>
              <a:rPr lang="ru-RU" sz="1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8638" y="5700466"/>
            <a:ext cx="2805810" cy="868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Расходы по другим разделам</a:t>
            </a: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1055,4 </a:t>
            </a:r>
            <a:r>
              <a:rPr lang="ru-RU" sz="1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35" y="3246508"/>
            <a:ext cx="1282447" cy="95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45" y="2274686"/>
            <a:ext cx="7651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53" y="5729249"/>
            <a:ext cx="860167" cy="86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1414" y="3950468"/>
            <a:ext cx="899145" cy="89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49" y="4463951"/>
            <a:ext cx="1014833" cy="109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5" y="2920001"/>
            <a:ext cx="997256" cy="85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66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221111"/>
            <a:ext cx="7886700" cy="5435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0A0AE4"/>
                </a:solidFill>
                <a:latin typeface="Arial" pitchFamily="34" charset="0"/>
                <a:cs typeface="Arial" pitchFamily="34" charset="0"/>
              </a:rPr>
              <a:t>Экономическая классификация консолидированного бюджета за 1 полугодие 2024 г.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102065"/>
              </p:ext>
            </p:extLst>
          </p:nvPr>
        </p:nvGraphicFramePr>
        <p:xfrm>
          <a:off x="251520" y="764704"/>
          <a:ext cx="410445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9413182"/>
              </p:ext>
            </p:extLst>
          </p:nvPr>
        </p:nvGraphicFramePr>
        <p:xfrm>
          <a:off x="4629150" y="765174"/>
          <a:ext cx="4407346" cy="590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6507809"/>
      </p:ext>
    </p:extLst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6333</TotalTime>
  <Words>448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Franklin Gothic Medium</vt:lpstr>
      <vt:lpstr>1_Оформление по умолчанию</vt:lpstr>
      <vt:lpstr>Тема Office</vt:lpstr>
      <vt:lpstr>1_Тема Office</vt:lpstr>
      <vt:lpstr>Презентация PowerPoint</vt:lpstr>
      <vt:lpstr>Состав местных бюджетов  Миорского района</vt:lpstr>
      <vt:lpstr>Структура собственных доходов консолидированного бюджета Миорского района в разрезе бюджетов за 1 полугодие 2024 года</vt:lpstr>
      <vt:lpstr>Структура собственных доходов бюджета Миорского района за 1 полугодие 2024 года</vt:lpstr>
      <vt:lpstr>Состав доходов местных бюджетов Миорского района в первом полугодии 2024 г.</vt:lpstr>
      <vt:lpstr>Презентация PowerPoint</vt:lpstr>
      <vt:lpstr>Состав расходов консолидированного бюджета  по функциональной классификации за 1 полугодие 2024 г.</vt:lpstr>
      <vt:lpstr>Экономическая классификация консолидированного бюджета за 1 полугодие 2024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МЕСТНЫХ БЮДЖЕТОВ         Витебской области</dc:title>
  <dc:creator>Коковкина Елена</dc:creator>
  <cp:lastModifiedBy>Рундо Кира Германовна</cp:lastModifiedBy>
  <cp:revision>626</cp:revision>
  <cp:lastPrinted>2018-05-03T09:16:37Z</cp:lastPrinted>
  <dcterms:created xsi:type="dcterms:W3CDTF">2017-07-24T09:08:38Z</dcterms:created>
  <dcterms:modified xsi:type="dcterms:W3CDTF">2024-08-02T12:44:12Z</dcterms:modified>
</cp:coreProperties>
</file>