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video/x-ms-wmv" Extension="wmv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7" r:id="rId4"/>
    <p:sldId id="284" r:id="rId5"/>
    <p:sldId id="285" r:id="rId6"/>
    <p:sldId id="290" r:id="rId7"/>
    <p:sldId id="289" r:id="rId8"/>
    <p:sldId id="291" r:id="rId9"/>
    <p:sldId id="259" r:id="rId10"/>
    <p:sldId id="292" r:id="rId11"/>
    <p:sldId id="258" r:id="rId12"/>
    <p:sldId id="293" r:id="rId13"/>
    <p:sldId id="294" r:id="rId14"/>
    <p:sldId id="260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281" r:id="rId23"/>
    <p:sldId id="283" r:id="rId2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39" d="100"/>
          <a:sy n="139" d="100"/>
        </p:scale>
        <p:origin x="80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06.09.2024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06.09.2024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06.09.2024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06.09.2024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 ?><Relationships xmlns="http://schemas.openxmlformats.org/package/2006/relationships"><Relationship Id="rId3" Target="../slideLayouts/slideLayout2.xml" Type="http://schemas.openxmlformats.org/officeDocument/2006/relationships/slideLayout"/><Relationship Id="rId2" Target="../media/media1.wmv" Type="http://schemas.openxmlformats.org/officeDocument/2006/relationships/video"/><Relationship Id="rId1" Target="../media/media1.wmv" Type="http://schemas.microsoft.com/office/2007/relationships/media"/><Relationship Id="rId4" Target="../media/image3.jpeg" Type="http://schemas.openxmlformats.org/officeDocument/2006/relationships/image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 ?><Relationships xmlns="http://schemas.openxmlformats.org/package/2006/relationships"><Relationship Id="rId3" Target="../slideLayouts/slideLayout2.xml" Type="http://schemas.openxmlformats.org/officeDocument/2006/relationships/slideLayout"/><Relationship Id="rId2" Target="../media/media2.wmv" Type="http://schemas.openxmlformats.org/officeDocument/2006/relationships/video"/><Relationship Id="rId1" Target="../media/media2.wmv" Type="http://schemas.microsoft.com/office/2007/relationships/media"/><Relationship Id="rId4" Target="../media/image24.jpeg" Type="http://schemas.openxmlformats.org/officeDocument/2006/relationships/image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Академия управления\К 85-ЛЕТИЮ ВОССОЕДИНЕНИЯ ЗАПАДНОЙ БЕЛАРУСИ И БССР\Презентация\для вставки\bb43ca035cab4a2ad5e306f6f6c5dcb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3" y="-1"/>
            <a:ext cx="3888433" cy="516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4197017" y="1029877"/>
            <a:ext cx="4695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ВМЕСТЕ НАВСЕГДА: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16607" y="1501537"/>
            <a:ext cx="4412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85-ЛЕТИЮ ВОССОЕДИНЕНИЯ ЗАПАДНОЙ БЕЛАРУСИ И БССР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617894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71576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75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сентябрь 2024 г.</a:t>
            </a:r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7684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2843808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61183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786920"/>
            <a:ext cx="25922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Белорусская культура прекратила свое развитие 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0081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Академия управления\К 85-ЛЕТИЮ ВОССОЕДИНЕНИЯ ЗАПАДНОЙ БЕЛАРУСИ И БССР\Презентация\слайд 1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96" y="437245"/>
            <a:ext cx="4709120" cy="1292662"/>
          </a:xfrm>
          <a:prstGeom prst="rect">
            <a:avLst/>
          </a:prstGeom>
          <a:solidFill>
            <a:srgbClr val="182C7F">
              <a:alpha val="75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606522"/>
            <a:ext cx="339323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Концлагерь 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Березе-</a:t>
            </a:r>
            <a:r>
              <a:rPr 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Картузской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7380819"/>
      </p:ext>
    </p:extLst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К 85-ЛЕТИЮ ВОССОЕДИНЕНИЯ ЗАПАДНОЙ БЕЛАРУСИ И БССР\2\ГАИ\19. Подписание Договора о ненападении между СССР и Германией (пакт Молотова-Риббентропа).jpg" id="4098" name="Picture 2"/>
          <p:cNvPicPr>
            <a:picLocks noChangeArrowheads="1" noChangeAspect="1"/>
          </p:cNvPicPr>
          <p:nvPr/>
        </p:nvPicPr>
        <p:blipFill rotWithShape="1">
          <a:blip cstate="screen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" r="177"/>
          <a:stretch/>
        </p:blipFill>
        <p:spPr bwMode="auto">
          <a:xfrm>
            <a:off x="-4659" y="-22257"/>
            <a:ext cx="3691467" cy="516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Академия управления\фото1\фон.jpg" id="11" name="Picture 3"/>
          <p:cNvPicPr>
            <a:picLocks noChangeArrowheads="1" noChangeAspect="1"/>
          </p:cNvPicPr>
          <p:nvPr/>
        </p:nvPicPr>
        <p:blipFill rotWithShape="1">
          <a:blip cstate="screen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7864" y="771550"/>
            <a:ext cx="5173356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23928" y="843558"/>
            <a:ext cx="4675873" cy="163121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000">
                <a:solidFill>
                  <a:schemeClr val="bg1"/>
                </a:solidFill>
              </a:rPr>
              <a:t>Судьба польского государства была предопределена за четыре месяца </a:t>
            </a:r>
            <a:br>
              <a:rPr b="1" dirty="0" lang="ru-RU" sz="2000">
                <a:solidFill>
                  <a:schemeClr val="bg1"/>
                </a:solidFill>
              </a:rPr>
            </a:br>
            <a:r>
              <a:rPr b="1" dirty="0" lang="ru-RU" sz="2000">
                <a:solidFill>
                  <a:schemeClr val="bg1"/>
                </a:solidFill>
              </a:rPr>
              <a:t>до подписания 23 августа 1939 г. германо-советского договора </a:t>
            </a:r>
            <a:br>
              <a:rPr b="1" dirty="0" lang="ru-RU" sz="2000">
                <a:solidFill>
                  <a:schemeClr val="bg1"/>
                </a:solidFill>
              </a:rPr>
            </a:br>
            <a:r>
              <a:rPr b="1" dirty="0" lang="ru-RU" sz="2000">
                <a:solidFill>
                  <a:schemeClr val="bg1"/>
                </a:solidFill>
              </a:rPr>
              <a:t>о ненападении</a:t>
            </a:r>
            <a:endParaRPr dirty="0" lang="ru-RU" sz="200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49220" y="285978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dirty="0" i="1" lang="ru-RU"/>
              <a:t>К пакту Молотова–Риббентропа </a:t>
            </a:r>
            <a:br>
              <a:rPr dirty="0" i="1" lang="ru-RU"/>
            </a:br>
            <a:r>
              <a:rPr dirty="0" i="1" lang="be-BY"/>
              <a:t>не прилагалась военная конвенция. </a:t>
            </a:r>
            <a:br>
              <a:rPr dirty="0" i="1" lang="be-BY"/>
            </a:br>
            <a:r>
              <a:rPr dirty="0" i="1" lang="be-BY"/>
              <a:t>Д</a:t>
            </a:r>
            <a:r>
              <a:rPr dirty="0" err="1" i="1" lang="ru-RU"/>
              <a:t>остигнутые</a:t>
            </a:r>
            <a:r>
              <a:rPr dirty="0" i="1" lang="ru-RU"/>
              <a:t> договоренности между Германией и Советским Союзом </a:t>
            </a:r>
            <a:br>
              <a:rPr dirty="0" i="1" lang="ru-RU"/>
            </a:br>
            <a:r>
              <a:rPr dirty="0" i="1" lang="ru-RU"/>
              <a:t>не делали их союзниками ни формально, </a:t>
            </a:r>
            <a:br>
              <a:rPr dirty="0" i="1" lang="ru-RU"/>
            </a:br>
            <a:r>
              <a:rPr dirty="0" i="1" lang="ru-RU"/>
              <a:t>ни фактически</a:t>
            </a:r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405356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539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411510"/>
            <a:ext cx="392392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6065" y="496002"/>
            <a:ext cx="30598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условиях разгрома польского государства Красная Армия ввела войска на территорию Западной Беларуси 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585000" y="0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6064" y="3003798"/>
            <a:ext cx="305983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i="1" dirty="0"/>
              <a:t>СССР войны Польше </a:t>
            </a:r>
            <a:br>
              <a:rPr lang="ru-RU" sz="1700" b="1" i="1" dirty="0"/>
            </a:br>
            <a:r>
              <a:rPr lang="ru-RU" sz="1700" b="1" i="1" dirty="0"/>
              <a:t>не объявлял. </a:t>
            </a:r>
            <a:br>
              <a:rPr lang="ru-RU" sz="1700" b="1" i="1" dirty="0"/>
            </a:br>
            <a:r>
              <a:rPr lang="ru-RU" sz="1700" b="1" i="1" dirty="0"/>
              <a:t>Польское правительство признало, что состояния </a:t>
            </a:r>
            <a:br>
              <a:rPr lang="ru-RU" sz="1700" b="1" i="1" dirty="0"/>
            </a:br>
            <a:r>
              <a:rPr lang="ru-RU" sz="1700" b="1" i="1" dirty="0"/>
              <a:t>войны с Советским Союзом нет </a:t>
            </a:r>
          </a:p>
        </p:txBody>
      </p:sp>
    </p:spTree>
    <p:extLst>
      <p:ext uri="{BB962C8B-B14F-4D97-AF65-F5344CB8AC3E}">
        <p14:creationId xmlns:p14="http://schemas.microsoft.com/office/powerpoint/2010/main" val="33730886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48" y="8173"/>
            <a:ext cx="9129470" cy="5135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8172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8869859" y="4751993"/>
            <a:ext cx="296762" cy="2515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5400000" flipH="1">
            <a:off x="8648389" y="-264124"/>
            <a:ext cx="91630" cy="89959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3097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Академия управления\К 85-ЛЕТИЮ ВОССОЕДИНЕНИЯ ЗАПАДНОЙ БЕЛАРУСИ И БССР\Презентация\слайд 1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63888" y="771550"/>
            <a:ext cx="1800200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477931" y="3013422"/>
            <a:ext cx="31985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/>
              <a:t>Верховный Совет БССР принял Закон о включении Западной Беларуси </a:t>
            </a:r>
            <a:br>
              <a:rPr lang="ru-RU" sz="2000" b="1" i="1" dirty="0"/>
            </a:br>
            <a:r>
              <a:rPr lang="ru-RU" sz="2000" b="1" i="1" dirty="0"/>
              <a:t>в состав республики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0"/>
            <a:ext cx="435169" cy="55552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508103" y="776774"/>
            <a:ext cx="32763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Верховный Совет СССР удовлетворил просьбы</a:t>
            </a:r>
            <a:br>
              <a:rPr lang="ru-RU" sz="2000" b="1" i="1" dirty="0"/>
            </a:br>
            <a:r>
              <a:rPr lang="ru-RU" sz="2000" b="1" i="1" dirty="0"/>
              <a:t>о принятии Западной Беларуси и Западной Украины в состав Советского Союза </a:t>
            </a:r>
            <a:endParaRPr lang="ru-RU" sz="2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575257" y="1249184"/>
            <a:ext cx="17774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ноября 1939 г.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63888" y="2715766"/>
            <a:ext cx="1800200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575257" y="3193400"/>
            <a:ext cx="17774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 ноября 1939 г.</a:t>
            </a:r>
          </a:p>
        </p:txBody>
      </p:sp>
    </p:spTree>
    <p:extLst>
      <p:ext uri="{BB962C8B-B14F-4D97-AF65-F5344CB8AC3E}">
        <p14:creationId xmlns:p14="http://schemas.microsoft.com/office/powerpoint/2010/main" val="2567014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987574"/>
            <a:ext cx="4572000" cy="338437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67544" y="1203598"/>
            <a:ext cx="39239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концу 1940 года в Западной  Беларуси объем валовой промышленной продукции по сравнению с 1938 годом увеличился более чем в два раза. 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1 млн га земли было роздано малоземельным и безземельным крестьянам</a:t>
            </a:r>
          </a:p>
        </p:txBody>
      </p:sp>
      <p:pic>
        <p:nvPicPr>
          <p:cNvPr id="9218" name="Picture 2" descr="D:\Академия управления\К 85-ЛЕТИЮ ВОССОЕДИНЕНИЯ ЗАПАДНОЙ БЕЛАРУСИ И БССР\Презентация\слайд 17_2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82533" y="-27186"/>
            <a:ext cx="498023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230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Академия управления\К 85-ЛЕТИЮ ВОССОЕДИНЕНИЯ ЗАПАДНОЙ БЕЛАРУСИ И БССР\2\ГАИ\2. 5-я виленская бригада Армии Крайовой . 1944 год . Архивное фото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217737"/>
            <a:ext cx="3544091" cy="29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Академия управления\К 85-ЛЕТИЮ ВОССОЕДИНЕНИЯ ЗАПАДНОЙ БЕЛАРУСИ И БССР\2\ГАИ\1. Польский отряд АК в Налибокской пуще, весна 1945 года.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0539"/>
            <a:ext cx="3544091" cy="259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025504" y="1275606"/>
            <a:ext cx="5650952" cy="25565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635896" y="1636223"/>
            <a:ext cx="485099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помнит </a:t>
            </a:r>
            <a:b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актах терроризма </a:t>
            </a:r>
            <a:b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 белорусов, совершенных командирами и бойцами Армии </a:t>
            </a:r>
            <a:r>
              <a:rPr lang="ru-RU" sz="2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Крайовой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пост-</a:t>
            </a:r>
            <a:r>
              <a:rPr lang="ru-RU" sz="2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аковского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подполья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277532" y="1758224"/>
            <a:ext cx="180020" cy="1541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8480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Академия управления\К 85-ЛЕТИЮ ВОССОЕДИНЕНИЯ ЗАПАДНОЙ БЕЛАРУСИ И БССР\Презентация\слайд 1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679" y="0"/>
            <a:ext cx="9148679" cy="514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4211960" y="3651870"/>
            <a:ext cx="4680520" cy="126333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427984" y="3811421"/>
            <a:ext cx="41421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1945 году возрождение польской государственности обеспечил именно СССР</a:t>
            </a:r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39552" y="-7714"/>
            <a:ext cx="435169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4664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4678" y="0"/>
            <a:ext cx="9148677" cy="5146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5093263" y="2787774"/>
            <a:ext cx="3600400" cy="20162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5254400" y="2787774"/>
            <a:ext cx="34940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000" b="1" dirty="0">
                <a:solidFill>
                  <a:schemeClr val="bg1"/>
                </a:solidFill>
              </a:rPr>
              <a:t>Под командованием палача Ромуальда </a:t>
            </a:r>
            <a:r>
              <a:rPr lang="be-BY" sz="2000" b="1">
                <a:solidFill>
                  <a:schemeClr val="bg1"/>
                </a:solidFill>
              </a:rPr>
              <a:t>Райса </a:t>
            </a:r>
            <a:br>
              <a:rPr lang="en-US" sz="2000" b="1">
                <a:solidFill>
                  <a:schemeClr val="bg1"/>
                </a:solidFill>
              </a:rPr>
            </a:br>
            <a:r>
              <a:rPr lang="be-BY" sz="2000" b="1">
                <a:solidFill>
                  <a:schemeClr val="bg1"/>
                </a:solidFill>
              </a:rPr>
              <a:t>“</a:t>
            </a:r>
            <a:r>
              <a:rPr lang="be-BY" sz="2000" b="1" dirty="0">
                <a:solidFill>
                  <a:schemeClr val="bg1"/>
                </a:solidFill>
              </a:rPr>
              <a:t>Бурого”  бандиты сожгли </a:t>
            </a:r>
            <a:br>
              <a:rPr lang="en-US" sz="2000" b="1" dirty="0">
                <a:solidFill>
                  <a:schemeClr val="bg1"/>
                </a:solidFill>
              </a:rPr>
            </a:br>
            <a:r>
              <a:rPr lang="be-BY" sz="2000" b="1" dirty="0">
                <a:solidFill>
                  <a:schemeClr val="bg1"/>
                </a:solidFill>
              </a:rPr>
              <a:t>5 белорусских деревень </a:t>
            </a:r>
            <a:br>
              <a:rPr lang="en-US" sz="2000" b="1" dirty="0">
                <a:solidFill>
                  <a:schemeClr val="bg1"/>
                </a:solidFill>
              </a:rPr>
            </a:br>
            <a:r>
              <a:rPr lang="be-BY" sz="2000" b="1" dirty="0">
                <a:solidFill>
                  <a:schemeClr val="bg1"/>
                </a:solidFill>
              </a:rPr>
              <a:t>в Подляшье. Были зверски убиты около 80 человек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8439308" y="-7714"/>
            <a:ext cx="435169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104988"/>
      </p:ext>
    </p:extLst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олик1_5.wmv">
            <a:hlinkClick action="ppaction://media" r:id="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68" r="18"/>
          <a:stretch>
            <a:fillRect/>
          </a:stretch>
        </p:blipFill>
        <p:spPr>
          <a:xfrm>
            <a:off x="0" y="-2536"/>
            <a:ext cx="9144000" cy="514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889627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2" presetSubtype="0">
                                  <p:stCondLst>
                                    <p:cond delay="0"/>
                                  </p:stCondLst>
                                  <p:childTnLst>
                                    <p:cmd cmd="togglePause" type="call">
                                      <p:cBhvr>
                                        <p:cTn dur="1" fill="hold" id="6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video>
              <p:cMediaNode vol="80000">
                <p:cTn display="0" fill="hold" id="7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1845922" y="1916344"/>
            <a:ext cx="5472608" cy="175572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2156728" y="2055541"/>
            <a:ext cx="48509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Территориальная целостность независимой Республики Беларусь, национальное единство нашего народа опирается на судьбоносные исторические решения, принятые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85 лет назад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8856477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24700"/>
      </p:ext>
    </p:extLst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оли2_1_1.wmv">
            <a:hlinkClick action="ppaction://media" r:id="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43" r="143"/>
          <a:stretch/>
        </p:blipFill>
        <p:spPr>
          <a:xfrm>
            <a:off x="0" y="-14696"/>
            <a:ext cx="9144000" cy="517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73669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mediacall" presetID="2" presetSubtype="0">
                                  <p:stCondLst>
                                    <p:cond delay="0"/>
                                  </p:stCondLst>
                                  <p:childTnLst>
                                    <p:cmd cmd="togglePause" type="call">
                                      <p:cBhvr>
                                        <p:cTn dur="1" fill="hold" id="6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video>
              <p:cMediaNode vol="80000">
                <p:cTn display="0" fill="hold" id="7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К 85-ЛЕТИЮ ВОССОЕДИНЕНИЯ ЗАПАДНОЙ БЕЛАРУСИ И БССР\2\ГАИ\9973_2.jpg" id="13315" name="Picture 3"/>
          <p:cNvPicPr>
            <a:picLocks noChangeArrowheads="1" noChangeAspect="1"/>
          </p:cNvPicPr>
          <p:nvPr/>
        </p:nvPicPr>
        <p:blipFill rotWithShape="1">
          <a:blip cstate="screen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0" l="42" r="94" t="151"/>
          <a:stretch/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42999" y="401915"/>
            <a:ext cx="4896543" cy="4298444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71601" y="589791"/>
            <a:ext cx="4392488" cy="304698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/>
            <a:r>
              <a:rPr b="1" dirty="0" i="1" lang="ru-RU" sz="16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  Само время, время глобального передела мира, вернуло дату 17 сентября в наш календарь государственных праздников. </a:t>
            </a:r>
            <a:br>
              <a:rPr b="1" dirty="0" i="1" lang="ru-RU" sz="16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b="1" dirty="0" i="1" lang="ru-RU" sz="16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  Чем больше мы видим, как рушатся современные государства, как народы теряют родину, дом, традиции, – тем пристальней всматриваемся в историю родной земли… По сути нет новых вызовов. Есть забытые старые уроки и угрозы. </a:t>
            </a:r>
            <a:br>
              <a:rPr b="1" dirty="0" i="1" lang="ru-RU" sz="16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b="1" dirty="0" i="1" lang="ru-RU" sz="16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И есть защита – многовековой опыт, который научил нас быть вместе </a:t>
            </a:r>
            <a:br>
              <a:rPr b="1" dirty="0" i="1" lang="ru-RU" sz="16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b="1" dirty="0" i="1" lang="ru-RU" sz="16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и   в  счастливые,   и   в   трудные   времена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18242" y="-236562"/>
            <a:ext cx="842621" cy="255454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en-US" sz="16000">
                <a:solidFill>
                  <a:schemeClr val="bg1"/>
                </a:solidFill>
              </a:rPr>
              <a:t>“</a:t>
            </a:r>
            <a:endParaRPr b="1" dirty="0" i="1" lang="ru-RU" sz="1600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5292080" y="1601381"/>
            <a:ext cx="1019571" cy="255454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en-US" sz="16000">
                <a:solidFill>
                  <a:schemeClr val="bg1"/>
                </a:solidFill>
              </a:rPr>
              <a:t>“</a:t>
            </a:r>
            <a:endParaRPr b="1" dirty="0" i="1" lang="ru-RU" sz="1600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8346559" y="-99314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827584" y="3651870"/>
            <a:ext cx="45124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dirty="0" i="1" lang="ru-RU" sz="1400">
                <a:solidFill>
                  <a:schemeClr val="bg1"/>
                </a:solidFill>
              </a:rPr>
              <a:t>Президент Республики Беларусь </a:t>
            </a:r>
            <a:br>
              <a:rPr dirty="0" i="1" lang="ru-RU" sz="1400">
                <a:solidFill>
                  <a:schemeClr val="bg1"/>
                </a:solidFill>
              </a:rPr>
            </a:br>
            <a:r>
              <a:rPr dirty="0" err="1" i="1" lang="ru-RU" sz="1400">
                <a:solidFill>
                  <a:schemeClr val="bg1"/>
                </a:solidFill>
              </a:rPr>
              <a:t>А.Г.Лукашенко</a:t>
            </a:r>
            <a:r>
              <a:rPr dirty="0" i="1" lang="ru-RU" sz="1400">
                <a:solidFill>
                  <a:schemeClr val="bg1"/>
                </a:solidFill>
              </a:rPr>
              <a:t> </a:t>
            </a:r>
            <a:br>
              <a:rPr dirty="0" i="1" lang="ru-RU" sz="1400">
                <a:solidFill>
                  <a:schemeClr val="bg1"/>
                </a:solidFill>
              </a:rPr>
            </a:br>
            <a:r>
              <a:rPr dirty="0" i="1" lang="ru-RU" sz="1400">
                <a:solidFill>
                  <a:schemeClr val="bg1"/>
                </a:solidFill>
              </a:rPr>
              <a:t>на патриотическом форуме «Мы – </a:t>
            </a:r>
            <a:r>
              <a:rPr dirty="0" err="1" i="1" lang="ru-RU" sz="1400">
                <a:solidFill>
                  <a:schemeClr val="bg1"/>
                </a:solidFill>
              </a:rPr>
              <a:t>беларусы</a:t>
            </a:r>
            <a:r>
              <a:rPr dirty="0" i="1" lang="ru-RU" sz="1400">
                <a:solidFill>
                  <a:schemeClr val="bg1"/>
                </a:solidFill>
              </a:rPr>
              <a:t>!» </a:t>
            </a:r>
            <a:br>
              <a:rPr dirty="0" i="1" lang="ru-RU" sz="1400">
                <a:solidFill>
                  <a:schemeClr val="bg1"/>
                </a:solidFill>
              </a:rPr>
            </a:br>
            <a:r>
              <a:rPr dirty="0" i="1" lang="ru-RU" sz="1400">
                <a:solidFill>
                  <a:schemeClr val="bg1"/>
                </a:solidFill>
              </a:rPr>
              <a:t>17 сентября 2023 г. </a:t>
            </a:r>
            <a:endParaRPr dirty="0" i="1" lang="ru-RU" sz="1400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92538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62670" y="284237"/>
            <a:ext cx="2676525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2926271"/>
            <a:ext cx="7981668" cy="176419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59632" y="2992760"/>
            <a:ext cx="69127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Материалы </a:t>
            </a:r>
            <a:b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газеты «СБ. Беларусь сегодня», </a:t>
            </a:r>
            <a:b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рекомендуемые для использования </a:t>
            </a:r>
            <a:b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проведении ЕДИ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367773" y="1915945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-36512" y="7937"/>
            <a:ext cx="339918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353" y="179467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2880320" cy="169218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93304" y="548376"/>
            <a:ext cx="33843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НЕЗАВИСИМОСТИ </a:t>
            </a:r>
            <a:b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ШТЫКАХ </a:t>
            </a:r>
            <a:b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ОККУПАНТОВ </a:t>
            </a:r>
            <a:b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БЫВАЕТ!</a:t>
            </a:r>
            <a:endParaRPr lang="ru-RU" sz="2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581383"/>
            <a:ext cx="33123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Часть белорусских «активистов» пыталась найти себе покровителей среди воюющих держав либо заручиться их поддержкой. </a:t>
            </a:r>
          </a:p>
          <a:p>
            <a:r>
              <a:rPr lang="ru-RU" sz="2000" b="1" dirty="0"/>
              <a:t>Безрезультатно 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176057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267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30" y="0"/>
            <a:ext cx="9130138" cy="513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5800" y="375506"/>
            <a:ext cx="5094312" cy="197096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0" y="548376"/>
            <a:ext cx="47525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Реальную возможность </a:t>
            </a:r>
            <a:b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государственности </a:t>
            </a:r>
            <a:b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белорусам предоставила </a:t>
            </a:r>
            <a:b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советская власть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643758"/>
            <a:ext cx="3312368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dirty="0"/>
              <a:t>После создания 1 января </a:t>
            </a:r>
            <a:br>
              <a:rPr lang="ru-RU" sz="1900" b="1" dirty="0"/>
            </a:br>
            <a:r>
              <a:rPr lang="ru-RU" sz="1900" b="1" dirty="0"/>
              <a:t>1919 г. Социалистической Советской Республики Беларуси народ получил реальную возможность самому вершить свою судьбу на родной земле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211404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76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75" y="604"/>
            <a:ext cx="9142924" cy="514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5800" y="339502"/>
            <a:ext cx="4878288" cy="1440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84684" y="384215"/>
            <a:ext cx="48965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заключения в 1921 году 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Рижского мирного договора 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белорусский народ познал 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трагедию национального разъединения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76256" y="1347614"/>
            <a:ext cx="1873988" cy="72008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46293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948264" y="1430655"/>
            <a:ext cx="168134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500" b="1" i="1" dirty="0"/>
              <a:t>Речь </a:t>
            </a:r>
            <a:r>
              <a:rPr lang="ru-RU" sz="1500" b="1" i="1" dirty="0" err="1"/>
              <a:t>Посполитая</a:t>
            </a:r>
            <a:r>
              <a:rPr lang="ru-RU" sz="1500" b="1" i="1" dirty="0"/>
              <a:t> </a:t>
            </a:r>
            <a:br>
              <a:rPr lang="en-US" sz="1500" b="1" i="1" dirty="0"/>
            </a:br>
            <a:r>
              <a:rPr lang="en-US" sz="1500" b="1" i="1" dirty="0"/>
              <a:t>XVII </a:t>
            </a:r>
            <a:r>
              <a:rPr lang="ru-RU" sz="1500" b="1" i="1" dirty="0"/>
              <a:t>век</a:t>
            </a:r>
            <a:endParaRPr lang="ru-RU" sz="1500" b="1" dirty="0"/>
          </a:p>
        </p:txBody>
      </p:sp>
    </p:spTree>
    <p:extLst>
      <p:ext uri="{BB962C8B-B14F-4D97-AF65-F5344CB8AC3E}">
        <p14:creationId xmlns:p14="http://schemas.microsoft.com/office/powerpoint/2010/main" val="3122293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493" y="0"/>
            <a:ext cx="9143999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5800" y="375507"/>
            <a:ext cx="4590256" cy="126013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0" y="548376"/>
            <a:ext cx="4392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Рижский договор носил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антибелорусский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характер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5800" y="4083918"/>
            <a:ext cx="61744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В 1921 году Польша стала государством, в котором поляки составляли только </a:t>
            </a:r>
            <a:r>
              <a:rPr lang="ru-RU" sz="2400" b="1" dirty="0"/>
              <a:t>64%</a:t>
            </a:r>
            <a:r>
              <a:rPr lang="ru-RU" sz="2000" b="1" dirty="0"/>
              <a:t> населения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2283718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оказались </a:t>
            </a:r>
            <a:b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 Польше</a:t>
            </a:r>
          </a:p>
        </p:txBody>
      </p:sp>
    </p:spTree>
    <p:extLst>
      <p:ext uri="{BB962C8B-B14F-4D97-AF65-F5344CB8AC3E}">
        <p14:creationId xmlns:p14="http://schemas.microsoft.com/office/powerpoint/2010/main" val="1945744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10269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7" y="727690"/>
            <a:ext cx="4752527" cy="2906078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187622" y="915566"/>
            <a:ext cx="460851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Польша прекращает сотрудничество в деле защиты прав национальных меньшинств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51519" y="6936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5174358" y="1079222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09748" y="2643758"/>
            <a:ext cx="38848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Министр иностранных дел Польши Юзеф Бек, </a:t>
            </a:r>
            <a:b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1934 год</a:t>
            </a:r>
          </a:p>
        </p:txBody>
      </p:sp>
    </p:spTree>
    <p:extLst>
      <p:ext uri="{BB962C8B-B14F-4D97-AF65-F5344CB8AC3E}">
        <p14:creationId xmlns:p14="http://schemas.microsoft.com/office/powerpoint/2010/main" val="989310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0"/>
            <a:ext cx="9155491" cy="514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5800" y="375507"/>
            <a:ext cx="8262664" cy="118813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0" y="68037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польских властей в Западной Беларуси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3039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2843808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61183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09288" y="1203598"/>
            <a:ext cx="230425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Западная Беларусь превратилась </a:t>
            </a:r>
            <a:b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аграрно-сырьевой регион польского государства</a:t>
            </a:r>
          </a:p>
        </p:txBody>
      </p:sp>
    </p:spTree>
    <p:extLst>
      <p:ext uri="{BB962C8B-B14F-4D97-AF65-F5344CB8AC3E}">
        <p14:creationId xmlns:p14="http://schemas.microsoft.com/office/powerpoint/2010/main" val="15685333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3535</TotalTime>
  <Words>534</Words>
  <Application>Microsoft Office PowerPoint</Application>
  <PresentationFormat>Экран (16:9)</PresentationFormat>
  <Paragraphs>42</Paragraphs>
  <Slides>23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191</cp:revision>
  <dcterms:created xsi:type="dcterms:W3CDTF">2024-07-24T10:48:12Z</dcterms:created>
  <dcterms:modified xsi:type="dcterms:W3CDTF">2024-09-06T09:23:43Z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22927444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S10.2.0</vt:lpwstr>
  </property>
</Properties>
</file>