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spreadsheetml.sheet" Extension="xlsx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theme+xml" PartName="/ppt/theme/theme2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drawingml.chart+xml" PartName="/ppt/charts/chart1.xml"/>
  <Override ContentType="application/vnd.openxmlformats-officedocument.drawingml.chartshapes+xml" PartName="/ppt/drawings/drawing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shapes+xml" PartName="/ppt/drawings/drawing2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shapes+xml" PartName="/ppt/drawings/drawing3.xml"/>
  <Override ContentType="application/vnd.openxmlformats-officedocument.drawingml.chart+xml" PartName="/ppt/charts/chart6.xml"/>
  <Override ContentType="application/vnd.openxmlformats-officedocument.drawingml.chartshapes+xml" PartName="/ppt/drawings/drawing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12"/>
  </p:notesMasterIdLst>
  <p:sldIdLst>
    <p:sldId id="291" r:id="rId4"/>
    <p:sldId id="285" r:id="rId5"/>
    <p:sldId id="294" r:id="rId6"/>
    <p:sldId id="298" r:id="rId7"/>
    <p:sldId id="287" r:id="rId8"/>
    <p:sldId id="283" r:id="rId9"/>
    <p:sldId id="290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D97"/>
    <a:srgbClr val="3636F6"/>
    <a:srgbClr val="D4E571"/>
    <a:srgbClr val="8B1BA5"/>
    <a:srgbClr val="D3E3A5"/>
    <a:srgbClr val="F5F083"/>
    <a:srgbClr val="FA7285"/>
    <a:srgbClr val="0A0AE4"/>
    <a:srgbClr val="82F173"/>
    <a:srgbClr val="704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56" d="100"/>
          <a:sy n="56" d="100"/>
        </p:scale>
        <p:origin x="48" y="3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 ?><Relationships xmlns="http://schemas.openxmlformats.org/package/2006/relationships"><Relationship Id="rId2" Target="../drawings/drawing1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_rels/chart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2" Target="../drawings/drawing2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_rels/chart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5.xml.rels><?xml version="1.0" encoding="UTF-8" standalone="yes" ?><Relationships xmlns="http://schemas.openxmlformats.org/package/2006/relationships"><Relationship Id="rId2" Target="../drawings/drawing3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_rels/chart6.xml.rels><?xml version="1.0" encoding="UTF-8" standalone="yes" ?><Relationships xmlns="http://schemas.openxmlformats.org/package/2006/relationships"><Relationship Id="rId2" Target="../drawings/drawing4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71266055523361"/>
          <c:y val="3.8411152322106658E-2"/>
          <c:w val="0.79139254797514991"/>
          <c:h val="0.73297625050208093"/>
        </c:manualLayout>
      </c:layout>
      <c:area3D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spPr>
            <a:solidFill>
              <a:srgbClr val="9EFD97"/>
            </a:solidFill>
          </c:spPr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0.00</c:formatCode>
                <c:ptCount val="3"/>
                <c:pt idx="0">
                  <c:v>97.627637173560103</c:v>
                </c:pt>
                <c:pt idx="1">
                  <c:v>97.627637173560103</c:v>
                </c:pt>
                <c:pt idx="2">
                  <c:v>97.627637173560103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6-4CBA-9297-2615319AAB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 г. Дисны 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Лист1!$C$2:$C$4</c:f>
              <c:numCache>
                <c:formatCode>0.00</c:formatCode>
                <c:ptCount val="3"/>
                <c:pt idx="0">
                  <c:v>0.23915636047114441</c:v>
                </c:pt>
                <c:pt idx="1">
                  <c:v>0.23915636047114441</c:v>
                </c:pt>
                <c:pt idx="2">
                  <c:v>0.23915636047114441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F6-4CBA-9297-2615319AABB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бюджеты сельсоветов - 9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 w="25400">
              <a:noFill/>
            </a:ln>
          </c:spPr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Лист1!$D$2:$D$4</c:f>
              <c:numCache>
                <c:formatCode>0.00</c:formatCode>
                <c:ptCount val="3"/>
                <c:pt idx="0">
                  <c:v>2.1332064659687537</c:v>
                </c:pt>
                <c:pt idx="1">
                  <c:v>2.1332064659687537</c:v>
                </c:pt>
                <c:pt idx="2">
                  <c:v>2.1332064659687537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B4-46C5-AACB-06376AE91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704832"/>
        <c:axId val="105706624"/>
        <c:axId val="0"/>
      </c:area3DChart>
      <c:catAx>
        <c:axId val="1057048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05706624"/>
        <c:crosses val="autoZero"/>
        <c:auto val="1"/>
        <c:lblAlgn val="ctr"/>
        <c:lblOffset val="100"/>
        <c:noMultiLvlLbl val="0"/>
      </c:catAx>
      <c:valAx>
        <c:axId val="1057066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ru-RU" b="0" dirty="0"/>
                  <a:t>Проценты *</a:t>
                </a:r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crossAx val="10570483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1.6017641166047463E-2"/>
          <c:y val="0.71572133877016664"/>
          <c:w val="0.89999997497775519"/>
          <c:h val="5.3580585063198106E-2"/>
        </c:manualLayout>
      </c:layout>
      <c:overlay val="0"/>
      <c:txPr>
        <a:bodyPr/>
        <a:lstStyle/>
        <a:p>
          <a:pPr>
            <a:defRPr sz="1600" i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4157264984389433"/>
          <c:y val="5.2975595304225473E-4"/>
          <c:w val="0.51933878320761695"/>
          <c:h val="0.87987556938117983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районный бюджет</c:v>
                </c:pt>
              </c:strCache>
            </c:strRef>
          </c:tx>
          <c:spPr>
            <a:solidFill>
              <a:srgbClr val="9EFD9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Неналоговые доходы</c:v>
                </c:pt>
                <c:pt idx="1">
                  <c:v>Государственная пошлина</c:v>
                </c:pt>
                <c:pt idx="2">
                  <c:v>Налог за добычу природных ресурсов</c:v>
                </c:pt>
                <c:pt idx="3">
                  <c:v>Другие налоги от выручки от реализации товаров (работ, услуг)</c:v>
                </c:pt>
                <c:pt idx="4">
                  <c:v>Местные налоги и сборы</c:v>
                </c:pt>
                <c:pt idx="5">
                  <c:v>НДС</c:v>
                </c:pt>
                <c:pt idx="6">
                  <c:v>Налоги на собственность</c:v>
                </c:pt>
                <c:pt idx="7">
                  <c:v>Налог на прибыль</c:v>
                </c:pt>
                <c:pt idx="8">
                  <c:v>Подоходный налог</c:v>
                </c:pt>
                <c:pt idx="9">
                  <c:v>ВСЕГО ДОХОДОВ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95.33</c:v>
                </c:pt>
                <c:pt idx="1">
                  <c:v>92.12</c:v>
                </c:pt>
                <c:pt idx="2" formatCode="0.0">
                  <c:v>100</c:v>
                </c:pt>
                <c:pt idx="3" formatCode="0.0">
                  <c:v>100</c:v>
                </c:pt>
                <c:pt idx="4" formatCode="0.0">
                  <c:v>100</c:v>
                </c:pt>
                <c:pt idx="5" formatCode="0.0">
                  <c:v>100</c:v>
                </c:pt>
                <c:pt idx="6">
                  <c:v>98.18</c:v>
                </c:pt>
                <c:pt idx="7">
                  <c:v>100</c:v>
                </c:pt>
                <c:pt idx="8">
                  <c:v>94.05</c:v>
                </c:pt>
                <c:pt idx="9">
                  <c:v>96.78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D-4274-9171-13BC812E91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местные бюджеты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Неналоговые доходы</c:v>
                </c:pt>
                <c:pt idx="1">
                  <c:v>Государственная пошлина</c:v>
                </c:pt>
                <c:pt idx="2">
                  <c:v>Налог за добычу природных ресурсов</c:v>
                </c:pt>
                <c:pt idx="3">
                  <c:v>Другие налоги от выручки от реализации товаров (работ, услуг)</c:v>
                </c:pt>
                <c:pt idx="4">
                  <c:v>Местные налоги и сборы</c:v>
                </c:pt>
                <c:pt idx="5">
                  <c:v>НДС</c:v>
                </c:pt>
                <c:pt idx="6">
                  <c:v>Налоги на собственность</c:v>
                </c:pt>
                <c:pt idx="7">
                  <c:v>Налог на прибыль</c:v>
                </c:pt>
                <c:pt idx="8">
                  <c:v>Подоходный налог</c:v>
                </c:pt>
                <c:pt idx="9">
                  <c:v>ВСЕГО ДОХОДОВ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4.6700000000000017</c:v>
                </c:pt>
                <c:pt idx="1">
                  <c:v>7.8799999999999955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1.8199999999999932</c:v>
                </c:pt>
                <c:pt idx="7">
                  <c:v>0</c:v>
                </c:pt>
                <c:pt idx="8">
                  <c:v>5.9500000000000028</c:v>
                </c:pt>
                <c:pt idx="9">
                  <c:v>3.2199999999999989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5D-4274-9171-13BC812E91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14604672"/>
        <c:axId val="115221632"/>
        <c:axId val="0"/>
      </c:bar3DChart>
      <c:catAx>
        <c:axId val="1146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/>
          <a:lstStyle/>
          <a:p>
            <a: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5221632"/>
        <c:crosses val="autoZero"/>
        <c:auto val="1"/>
        <c:lblAlgn val="l"/>
        <c:lblOffset val="100"/>
        <c:noMultiLvlLbl val="0"/>
      </c:catAx>
      <c:valAx>
        <c:axId val="11522163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460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461747837075917"/>
          <c:y val="0.87863686616561154"/>
          <c:w val="0.57539467288811119"/>
          <c:h val="5.1226123880367257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Arial" pitchFamily="34" charset="0"/>
                <a:cs typeface="Arial" pitchFamily="34" charset="0"/>
              </a:defRPr>
            </a:pPr>
            <a:r>
              <a:rPr lang="ru-RU" sz="1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Столбец1</a:t>
            </a:r>
          </a:p>
        </c:rich>
      </c:tx>
      <c:layout>
        <c:manualLayout>
          <c:xMode val="edge"/>
          <c:yMode val="edge"/>
          <c:x val="0.83680505110068493"/>
          <c:y val="2.455774956087860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98766206005239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47C7-439B-975F-997574BE079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47C7-439B-975F-997574BE079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47C7-439B-975F-997574BE0799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7-47C7-439B-975F-997574BE079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9-47C7-439B-975F-997574BE079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47C7-439B-975F-997574BE0799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D-47C7-439B-975F-997574BE0799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F-47C7-439B-975F-997574BE0799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1-47C7-439B-975F-997574BE0799}"/>
              </c:ext>
            </c:extLst>
          </c:dPt>
          <c:dLbls>
            <c:dLbl>
              <c:idx val="0"/>
              <c:layout>
                <c:manualLayout>
                  <c:x val="-3.1223857368174776E-2"/>
                  <c:y val="-0.4010458050371337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Подоходный налог </a:t>
                    </a:r>
                  </a:p>
                  <a:p>
                    <a:pPr>
                      <a:defRPr/>
                    </a:pPr>
                    <a:r>
                      <a:rPr lang="ru-RU" sz="1400" dirty="0"/>
                      <a:t>10490,9 </a:t>
                    </a:r>
                    <a:r>
                      <a:rPr lang="ru-RU" sz="1400" dirty="0" err="1"/>
                      <a:t>тыс</a:t>
                    </a:r>
                    <a:r>
                      <a:rPr lang="ru-RU" sz="1400" baseline="0" dirty="0" err="1"/>
                      <a:t>.руб</a:t>
                    </a:r>
                    <a:r>
                      <a:rPr lang="ru-RU" sz="1400" baseline="0" dirty="0"/>
                      <a:t>.</a:t>
                    </a:r>
                    <a:r>
                      <a:rPr lang="ru-RU" sz="1400" dirty="0"/>
                      <a:t>
44,1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  <a:endParaRPr lang="ru-RU" dirty="0"/>
                  </a:p>
                </c:rich>
              </c:tx>
              <c:spPr>
                <a:xfrm>
                  <a:off x="6402917" y="1804000"/>
                  <a:ext cx="1517659" cy="911860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5714"/>
                        <a:gd name="adj2" fmla="val 104867"/>
                      </a:avLst>
                    </a:prstGeom>
                  </c15:spPr>
                  <c15:layout>
                    <c:manualLayout>
                      <c:w val="0.18013893518004173"/>
                      <c:h val="0.216108196135731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C7-439B-975F-997574BE0799}"/>
                </c:ext>
              </c:extLst>
            </c:dLbl>
            <c:dLbl>
              <c:idx val="1"/>
              <c:layout>
                <c:manualLayout>
                  <c:x val="0.11011442698199722"/>
                  <c:y val="8.669043805259331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Другие налоги и платежи  </a:t>
                    </a:r>
                  </a:p>
                  <a:p>
                    <a:pPr>
                      <a:defRPr/>
                    </a:pPr>
                    <a:r>
                      <a:rPr lang="ru-RU" sz="1400" dirty="0"/>
                      <a:t>2285 </a:t>
                    </a:r>
                    <a:r>
                      <a:rPr lang="ru-RU" sz="1400" dirty="0" err="1"/>
                      <a:t>тыс.руб</a:t>
                    </a:r>
                    <a:r>
                      <a:rPr lang="ru-RU" sz="1400" dirty="0"/>
                      <a:t>.
9,6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  <a:endParaRPr lang="ru-RU" dirty="0"/>
                  </a:p>
                </c:rich>
              </c:tx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01850"/>
                        <a:gd name="adj2" fmla="val -160840"/>
                      </a:avLst>
                    </a:prstGeom>
                  </c15:spPr>
                </c:ext>
                <c:ext xmlns:c16="http://schemas.microsoft.com/office/drawing/2014/chart" uri="{C3380CC4-5D6E-409C-BE32-E72D297353CC}">
                  <c16:uniqueId val="{00000003-47C7-439B-975F-997574BE0799}"/>
                </c:ext>
              </c:extLst>
            </c:dLbl>
            <c:dLbl>
              <c:idx val="2"/>
              <c:layout>
                <c:manualLayout>
                  <c:x val="5.4576082239675037E-4"/>
                  <c:y val="6.80919419642542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НДС </a:t>
                    </a:r>
                  </a:p>
                  <a:p>
                    <a:pPr>
                      <a:defRPr/>
                    </a:pPr>
                    <a:r>
                      <a:rPr lang="ru-RU" sz="1400" dirty="0"/>
                      <a:t>5101,0 </a:t>
                    </a:r>
                    <a:r>
                      <a:rPr lang="ru-RU" sz="1400" dirty="0" err="1"/>
                      <a:t>тыс.руб</a:t>
                    </a:r>
                    <a:r>
                      <a:rPr lang="ru-RU" sz="1400" dirty="0"/>
                      <a:t>.
21,4 %</a:t>
                    </a:r>
                    <a:endParaRPr lang="ru-RU" dirty="0"/>
                  </a:p>
                </c:rich>
              </c:tx>
              <c:spPr>
                <a:xfrm>
                  <a:off x="144298" y="3333263"/>
                  <a:ext cx="1545554" cy="1165860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4401"/>
                        <a:gd name="adj2" fmla="val -110075"/>
                      </a:avLst>
                    </a:prstGeom>
                  </c15:spPr>
                  <c15:layout>
                    <c:manualLayout>
                      <c:w val="0.18344993956037173"/>
                      <c:h val="0.20494558269896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7C7-439B-975F-997574BE079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C7-439B-975F-997574BE0799}"/>
                </c:ext>
              </c:extLst>
            </c:dLbl>
            <c:dLbl>
              <c:idx val="4"/>
              <c:layout>
                <c:manualLayout>
                  <c:x val="-1.356686863852735E-2"/>
                  <c:y val="-1.962791757315292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Другие налоги от выручки от реализации товаров (работ, услуг) 674,1 </a:t>
                    </a:r>
                    <a:r>
                      <a:rPr lang="ru-RU" sz="1400" dirty="0" err="1"/>
                      <a:t>тыс.руб</a:t>
                    </a:r>
                    <a:r>
                      <a:rPr lang="ru-RU" sz="1400" dirty="0"/>
                      <a:t>.
2,8 %</a:t>
                    </a:r>
                    <a:endParaRPr lang="ru-RU" dirty="0"/>
                  </a:p>
                </c:rich>
              </c:tx>
              <c:spPr>
                <a:xfrm>
                  <a:off x="0" y="807475"/>
                  <a:ext cx="1638141" cy="1289947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2099"/>
                        <a:gd name="adj2" fmla="val 35769"/>
                      </a:avLst>
                    </a:prstGeom>
                  </c15:spPr>
                  <c15:layout>
                    <c:manualLayout>
                      <c:w val="0.19443957793863359"/>
                      <c:h val="0.22675873566790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7C7-439B-975F-997574BE0799}"/>
                </c:ext>
              </c:extLst>
            </c:dLbl>
            <c:dLbl>
              <c:idx val="5"/>
              <c:layout>
                <c:manualLayout>
                  <c:x val="0.12192674223281934"/>
                  <c:y val="-5.511219569133668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Налоги на собственность</a:t>
                    </a:r>
                  </a:p>
                  <a:p>
                    <a:pPr>
                      <a:defRPr/>
                    </a:pPr>
                    <a:r>
                      <a:rPr lang="ru-RU" sz="1400" dirty="0"/>
                      <a:t>1963,7 </a:t>
                    </a:r>
                    <a:r>
                      <a:rPr lang="ru-RU" sz="1400" dirty="0" err="1"/>
                      <a:t>тыс.руб</a:t>
                    </a:r>
                    <a:r>
                      <a:rPr lang="ru-RU" sz="1400" dirty="0"/>
                      <a:t>.
8,3 %</a:t>
                    </a:r>
                    <a:endParaRPr lang="ru-RU" dirty="0"/>
                  </a:p>
                </c:rich>
              </c:tx>
              <c:spPr>
                <a:xfrm>
                  <a:off x="2425188" y="0"/>
                  <a:ext cx="1408987" cy="1118322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2438"/>
                        <a:gd name="adj2" fmla="val 71561"/>
                      </a:avLst>
                    </a:prstGeom>
                  </c15:spPr>
                  <c15:layout>
                    <c:manualLayout>
                      <c:w val="0.16724008348550065"/>
                      <c:h val="0.196588916280750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7C7-439B-975F-997574BE0799}"/>
                </c:ext>
              </c:extLst>
            </c:dLbl>
            <c:dLbl>
              <c:idx val="6"/>
              <c:layout>
                <c:manualLayout>
                  <c:x val="0.15440770113861993"/>
                  <c:y val="-3.241728415548764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ru-RU" sz="1400" dirty="0"/>
                      <a:t>Налог на прибыль</a:t>
                    </a:r>
                  </a:p>
                  <a:p>
                    <a:pPr>
                      <a:defRPr/>
                    </a:pPr>
                    <a:r>
                      <a:rPr lang="ru-RU" sz="1400" dirty="0"/>
                      <a:t>3285,1 </a:t>
                    </a:r>
                    <a:r>
                      <a:rPr lang="ru-RU" sz="1400" dirty="0" err="1"/>
                      <a:t>тыс.руб</a:t>
                    </a:r>
                    <a:r>
                      <a:rPr lang="ru-RU" sz="1400" dirty="0"/>
                      <a:t>. 
13,8,%</a:t>
                    </a:r>
                    <a:endParaRPr lang="ru-RU" dirty="0"/>
                  </a:p>
                </c:rich>
              </c:tx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7129"/>
                        <a:gd name="adj2" fmla="val 86250"/>
                      </a:avLst>
                    </a:prstGeom>
                  </c15:spPr>
                </c:ext>
                <c:ext xmlns:c16="http://schemas.microsoft.com/office/drawing/2014/chart" uri="{C3380CC4-5D6E-409C-BE32-E72D297353CC}">
                  <c16:uniqueId val="{0000000D-47C7-439B-975F-997574BE079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sz="1400"/>
                      <a:t>Налоги на собственность </a:t>
                    </a:r>
                  </a:p>
                  <a:p>
                    <a:r>
                      <a:rPr lang="ru-RU" sz="1400"/>
                      <a:t>54,3 млн.руб.
16,9%</a:t>
                    </a:r>
                    <a:endParaRPr lang="ru-RU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7C7-439B-975F-997574BE079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1400"/>
                      <a:t>Налог на прибыль 13,7 млн.руб.
4,3%</a:t>
                    </a:r>
                    <a:endParaRPr lang="ru-RU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7C7-439B-975F-997574BE0799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7"/>
                <c:pt idx="0">
                  <c:v>Подоходный налог</c:v>
                </c:pt>
                <c:pt idx="1">
                  <c:v>Другие налоги и платежи</c:v>
                </c:pt>
                <c:pt idx="2">
                  <c:v>НДС</c:v>
                </c:pt>
                <c:pt idx="3">
                  <c:v>Другие налоги от выручки от реализации товаров (работ, услуг)</c:v>
                </c:pt>
                <c:pt idx="4">
                  <c:v>Местные сборы, налоги</c:v>
                </c:pt>
                <c:pt idx="5">
                  <c:v>Налоги на собственность</c:v>
                </c:pt>
                <c:pt idx="6">
                  <c:v>Налог на прибыль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10490.9</c:v>
                </c:pt>
                <c:pt idx="1">
                  <c:v>2285</c:v>
                </c:pt>
                <c:pt idx="2">
                  <c:v>5101</c:v>
                </c:pt>
                <c:pt idx="3">
                  <c:v>674.1</c:v>
                </c:pt>
                <c:pt idx="4">
                  <c:v>1.1000000000000001</c:v>
                </c:pt>
                <c:pt idx="5">
                  <c:v>1963.7</c:v>
                </c:pt>
                <c:pt idx="6">
                  <c:v>3285.1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7C7-439B-975F-997574BE079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Подоходный налог</c:v>
                </c:pt>
                <c:pt idx="1">
                  <c:v>Другие налоги и платежи</c:v>
                </c:pt>
                <c:pt idx="2">
                  <c:v>НДС</c:v>
                </c:pt>
                <c:pt idx="3">
                  <c:v>Другие налоги от выручки от реализации товаров (работ, услуг)</c:v>
                </c:pt>
                <c:pt idx="4">
                  <c:v>Местные сборы, налоги</c:v>
                </c:pt>
                <c:pt idx="5">
                  <c:v>Налоги на собственность</c:v>
                </c:pt>
                <c:pt idx="6">
                  <c:v>Налог на прибыль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44.077744959224233</c:v>
                </c:pt>
                <c:pt idx="1">
                  <c:v>9.60047729287548</c:v>
                </c:pt>
                <c:pt idx="2">
                  <c:v>21.431962656874322</c:v>
                </c:pt>
                <c:pt idx="3">
                  <c:v>2.8322458394430465</c:v>
                </c:pt>
                <c:pt idx="4">
                  <c:v>4.6216739703120475E-3</c:v>
                </c:pt>
                <c:pt idx="5">
                  <c:v>8.2505283413652428</c:v>
                </c:pt>
                <c:pt idx="6">
                  <c:v>13.802419236247369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A7A-4944-8879-83B4AB7DA8A0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26726047886324"/>
          <c:y val="0.10424705520524821"/>
          <c:w val="0.79189158045800234"/>
          <c:h val="0.832890051597642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Дисненский</c:v>
                </c:pt>
                <c:pt idx="1">
                  <c:v>Узменский</c:v>
                </c:pt>
                <c:pt idx="2">
                  <c:v>Заутьевский</c:v>
                </c:pt>
                <c:pt idx="3">
                  <c:v>Новопогостский</c:v>
                </c:pt>
                <c:pt idx="4">
                  <c:v>Николаевский</c:v>
                </c:pt>
                <c:pt idx="5">
                  <c:v>Перебродский</c:v>
                </c:pt>
                <c:pt idx="6">
                  <c:v>Повятский</c:v>
                </c:pt>
                <c:pt idx="7">
                  <c:v>Миорский</c:v>
                </c:pt>
                <c:pt idx="8">
                  <c:v>Турковский</c:v>
                </c:pt>
                <c:pt idx="9">
                  <c:v>Язненский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81.73</c:v>
                </c:pt>
                <c:pt idx="1">
                  <c:v>75.67</c:v>
                </c:pt>
                <c:pt idx="2">
                  <c:v>76.59</c:v>
                </c:pt>
                <c:pt idx="3">
                  <c:v>60.16</c:v>
                </c:pt>
                <c:pt idx="4">
                  <c:v>68.38</c:v>
                </c:pt>
                <c:pt idx="5">
                  <c:v>60.1</c:v>
                </c:pt>
                <c:pt idx="6">
                  <c:v>59.42</c:v>
                </c:pt>
                <c:pt idx="7">
                  <c:v>95.12</c:v>
                </c:pt>
                <c:pt idx="8">
                  <c:v>74.17</c:v>
                </c:pt>
                <c:pt idx="9">
                  <c:v>79.83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3F-4086-81DD-B702BF5EE5F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Дисненский</c:v>
                </c:pt>
                <c:pt idx="1">
                  <c:v>Узменский</c:v>
                </c:pt>
                <c:pt idx="2">
                  <c:v>Заутьевский</c:v>
                </c:pt>
                <c:pt idx="3">
                  <c:v>Новопогостский</c:v>
                </c:pt>
                <c:pt idx="4">
                  <c:v>Николаевский</c:v>
                </c:pt>
                <c:pt idx="5">
                  <c:v>Перебродский</c:v>
                </c:pt>
                <c:pt idx="6">
                  <c:v>Повятский</c:v>
                </c:pt>
                <c:pt idx="7">
                  <c:v>Миорский</c:v>
                </c:pt>
                <c:pt idx="8">
                  <c:v>Турковский</c:v>
                </c:pt>
                <c:pt idx="9">
                  <c:v>Язненский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18.27</c:v>
                </c:pt>
                <c:pt idx="1">
                  <c:v>24.33</c:v>
                </c:pt>
                <c:pt idx="2">
                  <c:v>23.41</c:v>
                </c:pt>
                <c:pt idx="3">
                  <c:v>39.840000000000003</c:v>
                </c:pt>
                <c:pt idx="4">
                  <c:v>31.62</c:v>
                </c:pt>
                <c:pt idx="5">
                  <c:v>39.9</c:v>
                </c:pt>
                <c:pt idx="6">
                  <c:v>40.58</c:v>
                </c:pt>
                <c:pt idx="7">
                  <c:v>4.88</c:v>
                </c:pt>
                <c:pt idx="8">
                  <c:v>25.83</c:v>
                </c:pt>
                <c:pt idx="9">
                  <c:v>20.170000000000002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3F-4086-81DD-B702BF5EE5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443776"/>
        <c:axId val="32457856"/>
      </c:barChart>
      <c:catAx>
        <c:axId val="324437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57856"/>
        <c:crosses val="autoZero"/>
        <c:auto val="1"/>
        <c:lblAlgn val="ctr"/>
        <c:lblOffset val="100"/>
        <c:noMultiLvlLbl val="0"/>
      </c:catAx>
      <c:valAx>
        <c:axId val="324578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43776"/>
        <c:crosses val="autoZero"/>
        <c:crossBetween val="between"/>
      </c:valAx>
      <c:spPr>
        <a:ln cap="rnd">
          <a:solidFill>
            <a:srgbClr val="FF0000"/>
          </a:solidFill>
        </a:ln>
      </c:spPr>
    </c:plotArea>
    <c:legend>
      <c:legendPos val="t"/>
      <c:layout>
        <c:manualLayout>
          <c:xMode val="edge"/>
          <c:yMode val="edge"/>
          <c:x val="6.8127186970042821E-3"/>
          <c:y val="1.3395136124115605E-2"/>
          <c:w val="0.99220483766266554"/>
          <c:h val="6.1987310833254823E-2"/>
        </c:manualLayout>
      </c:layout>
      <c:overlay val="0"/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FFF00"/>
        </a:solidFill>
      </c:spPr>
    </c:sideWall>
    <c:backWall>
      <c:thickness val="0"/>
      <c:spPr>
        <a:solidFill>
          <a:srgbClr val="FFFF00"/>
        </a:solidFill>
        <a:ln w="25400">
          <a:noFill/>
        </a:ln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CE-48CA-AC7A-28F71A2C610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Коммунальные услуги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9.1300000000000008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CE-48CA-AC7A-28F71A2C610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CE-48CA-AC7A-28F71A2C610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Капитальные рсходы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CE-48CA-AC7A-28F71A2C610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Продукты питания и лекарственнные средства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CE-48CA-AC7A-28F71A2C610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CE-48CA-AC7A-28F71A2C610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CE-48CA-AC7A-28F71A2C610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CE-48CA-AC7A-28F71A2C6104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Расходы, %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5.48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CE-48CA-AC7A-28F71A2C61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979712"/>
        <c:axId val="133026560"/>
        <c:axId val="0"/>
      </c:bar3DChart>
      <c:catAx>
        <c:axId val="132979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3026560"/>
        <c:crosses val="autoZero"/>
        <c:auto val="1"/>
        <c:lblAlgn val="ctr"/>
        <c:lblOffset val="100"/>
        <c:noMultiLvlLbl val="0"/>
      </c:catAx>
      <c:valAx>
        <c:axId val="133026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2979712"/>
        <c:crosses val="autoZero"/>
        <c:crossBetween val="between"/>
      </c:valAx>
      <c:spPr>
        <a:ln w="25400">
          <a:noFill/>
        </a:ln>
      </c:spPr>
    </c:plotArea>
    <c:legend>
      <c:legendPos val="r"/>
      <c:layout>
        <c:manualLayout>
          <c:xMode val="edge"/>
          <c:yMode val="edge"/>
          <c:x val="0.54239124502735558"/>
          <c:y val="7.3528867162907824E-2"/>
          <c:w val="0.43800079718237933"/>
          <c:h val="0.91173202977446954"/>
        </c:manualLayout>
      </c:layout>
      <c:overlay val="0"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4">
            <a:lumMod val="60000"/>
            <a:lumOff val="40000"/>
          </a:schemeClr>
        </a:solidFill>
      </c:spPr>
    </c:sideWall>
    <c:backWall>
      <c:thickness val="0"/>
      <c:spPr>
        <a:solidFill>
          <a:schemeClr val="accent4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0.14573713976619943"/>
          <c:y val="4.7295435356446321E-2"/>
          <c:w val="0.46329854747051852"/>
          <c:h val="0.8637529142464200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28159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2-4E5B-B27C-7F437745A7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Коммунальные услуги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4281.3999999999996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2-4E5B-B27C-7F437745A76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5013.8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72-4E5B-B27C-7F437745A76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Капитальные рсходы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72-4E5B-B27C-7F437745A76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Продукты питания и лекарственнные средства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1695.8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72-4E5B-B27C-7F437745A76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72-4E5B-B27C-7F437745A76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657.6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72-4E5B-B27C-7F437745A761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1841.2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72-4E5B-B27C-7F437745A761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Прочие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46873,1 тыс.рублей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2577.3000000000002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72-4E5B-B27C-7F437745A7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3622784"/>
        <c:axId val="133645056"/>
        <c:axId val="0"/>
      </c:bar3DChart>
      <c:catAx>
        <c:axId val="133622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3645056"/>
        <c:crosses val="autoZero"/>
        <c:auto val="1"/>
        <c:lblAlgn val="ctr"/>
        <c:lblOffset val="100"/>
        <c:noMultiLvlLbl val="0"/>
      </c:catAx>
      <c:valAx>
        <c:axId val="133645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362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9181205290515"/>
          <c:y val="8.3899443215440073E-2"/>
          <c:w val="0.33947403633369361"/>
          <c:h val="0.886175881242946"/>
        </c:manualLayout>
      </c:layout>
      <c:overlay val="0"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0.38136</cdr:x>
      <cdr:y>0.47297</cdr:y>
    </cdr:from>
    <cdr:to>
      <cdr:x>0.48649</cdr:x>
      <cdr:y>0.55405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3048168" y="2656495"/>
          <a:ext cx="840264" cy="45539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97,</a:t>
          </a:r>
          <a:r>
            <a:rPr lang="en-US" sz="16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94</a:t>
          </a:r>
          <a:endParaRPr lang="ru-RU" sz="16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0.37288</cdr:x>
      <cdr:y>0.28378</cdr:y>
    </cdr:from>
    <cdr:to>
      <cdr:x>0.45762</cdr:x>
      <cdr:y>0.36486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3168352" y="1512168"/>
          <a:ext cx="720031" cy="432043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6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1,86</a:t>
          </a:r>
        </a:p>
        <a:p xmlns:a="http://schemas.openxmlformats.org/drawingml/2006/main">
          <a:pPr algn="ctr"/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0.0339</cdr:x>
      <cdr:y>0.94872</cdr:y>
    </cdr:from>
    <cdr:to>
      <cdr:x>0.98305</cdr:x>
      <cdr:y>0.98718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88032" y="5328592"/>
          <a:ext cx="8064896" cy="216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 доля расходов за вычетом средств, передаваемых другим бюджетам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</cdr:y>
    </cdr:from>
    <cdr:to>
      <cdr:x>0.60762</cdr:x>
      <cdr:y>0.1716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48472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0.11117</cdr:x>
      <cdr:y>0.01331</cdr:y>
    </cdr:from>
    <cdr:to>
      <cdr:x>0.7193</cdr:x>
      <cdr:y>0.06653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56292" y="77633"/>
          <a:ext cx="2496036" cy="3104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Структура, процентов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0.15041</cdr:x>
      <cdr:y>0.01212</cdr:y>
    </cdr:from>
    <cdr:to>
      <cdr:x>0.85296</cdr:x>
      <cdr:y>0.06091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62930" y="71538"/>
          <a:ext cx="3096381" cy="2880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Состав, тыс. рублей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00CB1-180E-4166-AD74-C5AEABF2AFDA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0648-5E96-4106-BD6B-2A0A85436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F9EF3F-4B7A-4F01-8FE9-FA029057E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27CB68-F453-404A-BC68-F81723BD4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6E6F20-CA64-41DC-B89C-1673FA32C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49D0C6-B56E-412E-A8A9-64BF1C57B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4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11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766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15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517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7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4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7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A98452-F50B-422D-A8BF-9DEC3D1D2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3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85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92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604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39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217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959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367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861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01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3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264CC3-0D60-4378-AEF8-44EC90234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05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83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068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21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48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0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1F3EAA-F023-4D89-9DE1-7C1A07A2A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6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05614D-33F8-401F-9ABE-C5FA6C7AA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1C4737-D7E5-49C4-AEE5-0447C532B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7DAF1B-E21D-4FBA-8962-F8DE51BB1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8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25DE10-DE59-471A-92FD-070BB05A9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4D6581-F04C-457F-9B4D-9151E13DA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3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784E6-3004-40A0-8C0A-3CF8793E91A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34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BE8A5-351A-4D57-914E-7B925D9403A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05FB-1185-421E-B71E-15E8022190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4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7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0"/>
            <a:ext cx="8064896" cy="29551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b="1" dirty="0" i="1" lang="ru-RU" sz="3200">
              <a:solidFill>
                <a:schemeClr val="accent1">
                  <a:lumMod val="75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925195"/>
            <a:ext cx="3024336" cy="1384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i="1" lang="ru-RU" sz="2800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За 9 месяцев</a:t>
            </a:r>
          </a:p>
          <a:p>
            <a:pPr algn="ctr"/>
            <a:r>
              <a:rPr b="1" dirty="0" i="1" lang="ru-RU" sz="2800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202</a:t>
            </a:r>
            <a:r>
              <a:rPr b="1" i="1" lang="en-US" sz="2800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4</a:t>
            </a:r>
            <a:r>
              <a:rPr b="1" i="1" lang="ru-RU" sz="2800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 </a:t>
            </a:r>
            <a:r>
              <a:rPr b="1" dirty="0" i="1" lang="ru-RU" sz="2800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года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753D8D-2145-4CFB-B5FC-2FD1B5D5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052736"/>
            <a:ext cx="7886700" cy="1584176"/>
          </a:xfrm>
        </p:spPr>
        <p:txBody>
          <a:bodyPr>
            <a:normAutofit fontScale="90000"/>
          </a:bodyPr>
          <a:lstStyle/>
          <a:p>
            <a: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Бюллетень</a:t>
            </a:r>
            <a:b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</a:br>
            <a: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об исполнении</a:t>
            </a:r>
            <a:b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</a:br>
            <a: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консолидированного бюджета</a:t>
            </a:r>
            <a:b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</a:br>
            <a: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  <a:t>Миорского района</a:t>
            </a:r>
            <a:br>
              <a:rPr b="1" dirty="0" i="1" lang="ru-RU">
                <a:solidFill>
                  <a:schemeClr val="accent1">
                    <a:lumMod val="75000"/>
                  </a:schemeClr>
                </a:solidFill>
                <a:latin charset="0" pitchFamily="34" typeface="Arial"/>
                <a:cs charset="0" pitchFamily="34" typeface="Arial"/>
              </a:rPr>
            </a:br>
            <a:endParaRPr dirty="0"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2F6F1ADD-D644-42B6-8187-0E16C5300628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" l="65" t="31"/>
          <a:stretch/>
        </p:blipFill>
        <p:spPr>
          <a:xfrm>
            <a:off x="3419872" y="3210170"/>
            <a:ext cx="5256584" cy="3099150"/>
          </a:xfrm>
        </p:spPr>
      </p:pic>
    </p:spTree>
    <p:extLst>
      <p:ext uri="{BB962C8B-B14F-4D97-AF65-F5344CB8AC3E}">
        <p14:creationId xmlns:p14="http://schemas.microsoft.com/office/powerpoint/2010/main" val="297043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903634"/>
          </a:xfrm>
        </p:spPr>
        <p:txBody>
          <a:bodyPr>
            <a:normAutofit/>
          </a:bodyPr>
          <a:lstStyle/>
          <a:p>
            <a:pPr algn="ctr"/>
            <a: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Состав местных бюджетов </a:t>
            </a:r>
            <a:b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Миорского</a:t>
            </a:r>
            <a: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района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11030018"/>
              </p:ext>
            </p:extLst>
          </p:nvPr>
        </p:nvGraphicFramePr>
        <p:xfrm>
          <a:off x="899592" y="1052736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575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64896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Структура собственных доходов консолидированного бюджета Миорского района в разрезе бюджетов за 9 месяцев 202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630600"/>
              </p:ext>
            </p:extLst>
          </p:nvPr>
        </p:nvGraphicFramePr>
        <p:xfrm>
          <a:off x="0" y="1185719"/>
          <a:ext cx="9144000" cy="567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8384" y="908720"/>
            <a:ext cx="11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процент</a:t>
            </a:r>
          </a:p>
        </p:txBody>
      </p:sp>
    </p:spTree>
    <p:extLst>
      <p:ext uri="{BB962C8B-B14F-4D97-AF65-F5344CB8AC3E}">
        <p14:creationId xmlns:p14="http://schemas.microsoft.com/office/powerpoint/2010/main" val="13190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92888" cy="720080"/>
          </a:xfrm>
        </p:spPr>
        <p:txBody>
          <a:bodyPr>
            <a:noAutofit/>
          </a:bodyPr>
          <a:lstStyle/>
          <a:p>
            <a:pPr algn="ctr"/>
            <a:r>
              <a:rPr lang="ru-RU" altLang="ru-RU" sz="1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собственных доходов бюджета Миорского района</a:t>
            </a:r>
            <a:br>
              <a:rPr lang="ru-RU" altLang="ru-RU" sz="1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9 месяцев 2024 года</a:t>
            </a:r>
            <a:endParaRPr lang="ru-RU" sz="1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67012959"/>
              </p:ext>
            </p:extLst>
          </p:nvPr>
        </p:nvGraphicFramePr>
        <p:xfrm>
          <a:off x="467544" y="836712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66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86700" cy="503627"/>
          </a:xfrm>
        </p:spPr>
        <p:txBody>
          <a:bodyPr>
            <a:noAutofit/>
          </a:bodyPr>
          <a:lstStyle/>
          <a:p>
            <a:pPr algn="ctr"/>
            <a:r>
              <a:rPr lang="ru-RU" sz="1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Состав доходов местных бюджетов Миорского района за 9 месяцев 2024 г.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24328" y="548680"/>
            <a:ext cx="122413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проценты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34740333"/>
              </p:ext>
            </p:extLst>
          </p:nvPr>
        </p:nvGraphicFramePr>
        <p:xfrm>
          <a:off x="323528" y="764704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0487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296652"/>
            <a:ext cx="8424936" cy="6264696"/>
          </a:xfrm>
          <a:prstGeom prst="rect">
            <a:avLst/>
          </a:prstGeom>
          <a:gradFill flip="none" rotWithShape="1">
            <a:gsLst>
              <a:gs pos="0">
                <a:srgbClr val="EEFFDD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rgbClr val="C00000"/>
                </a:solidFill>
              </a:rPr>
              <a:t>Бюджет района за 9 месяцев 2024 года выполнен по собственным доходам на 102,55 % к уточненному плану (уточненный план на отчетный период –23 210 074,00 рубля, исполнение – 23 800 889,86 рубля).</a:t>
            </a:r>
          </a:p>
          <a:p>
            <a:pPr algn="just"/>
            <a:r>
              <a:rPr lang="ru-RU" dirty="0">
                <a:solidFill>
                  <a:srgbClr val="C00000"/>
                </a:solidFill>
              </a:rPr>
              <a:t>Кроме того, безвозмездные поступления составили 23 291 683,91 рубля, при уточненном плане на девять месяцев – 25 611 251,00 рубля, или 98,75 % к уточненному плану.</a:t>
            </a:r>
          </a:p>
          <a:p>
            <a:pPr algn="just"/>
            <a:r>
              <a:rPr lang="en-US" sz="1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dirty="0">
                <a:solidFill>
                  <a:srgbClr val="C00000"/>
                </a:solidFill>
              </a:rPr>
              <a:t>Расходы консолидированного бюджета района за 9 месяцев текущего года профинансированы в сумме 46 873 069,45 рубля или 94,90 % к уточненному плану на отчетный период. В объеме расходов бюджета района средства, предусмотренные на  текущие расходы, составляют  45 569 257,57 рубля или 97,22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услуг населению, расчеты за топливо, отпускаемое населению,  обслуживание долга – 38 571 096,77 рубля или 82,29 процента. Расходы капитального характера профинансированы в сумме 1 303 811,88 рубля или 2,78 процента всех расходов.</a:t>
            </a:r>
          </a:p>
          <a:p>
            <a:pPr algn="just"/>
            <a:endParaRPr lang="ru-RU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2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5577" y="343570"/>
            <a:ext cx="7886700" cy="637158"/>
          </a:xfrm>
        </p:spPr>
        <p:txBody>
          <a:bodyPr>
            <a:noAutofit/>
          </a:bodyPr>
          <a:lstStyle/>
          <a:p>
            <a:pPr algn="ctr"/>
            <a:r>
              <a:rPr lang="ru-RU" sz="1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Состав расходов консолидированного бюджета </a:t>
            </a:r>
            <a:br>
              <a:rPr lang="ru-RU" sz="1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функциональной классификации за 9 месяцев 2024 г.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8958" y="5136266"/>
            <a:ext cx="668380" cy="652115"/>
          </a:xfrm>
          <a:prstGeom prst="roundRect">
            <a:avLst>
              <a:gd name="adj" fmla="val 10000"/>
            </a:avLst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4" name="Скругленный прямоугольник 3"/>
          <p:cNvSpPr/>
          <p:nvPr/>
        </p:nvSpPr>
        <p:spPr>
          <a:xfrm>
            <a:off x="840311" y="1968822"/>
            <a:ext cx="720080" cy="802220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3000" r="-43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5" name="Скругленный прямоугольник 4"/>
          <p:cNvSpPr/>
          <p:nvPr/>
        </p:nvSpPr>
        <p:spPr>
          <a:xfrm>
            <a:off x="827584" y="1196752"/>
            <a:ext cx="686807" cy="709280"/>
          </a:xfrm>
          <a:prstGeom prst="roundRect">
            <a:avLst>
              <a:gd name="adj" fmla="val 10000"/>
            </a:avLst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5000" r="-35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7" name="Скругленный прямоугольник 6"/>
          <p:cNvSpPr/>
          <p:nvPr/>
        </p:nvSpPr>
        <p:spPr>
          <a:xfrm>
            <a:off x="4860032" y="1254696"/>
            <a:ext cx="792088" cy="836695"/>
          </a:xfrm>
          <a:prstGeom prst="roundRect">
            <a:avLst>
              <a:gd name="adj" fmla="val 10000"/>
            </a:avLst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8" name="Скругленный прямоугольник 7"/>
          <p:cNvSpPr/>
          <p:nvPr/>
        </p:nvSpPr>
        <p:spPr>
          <a:xfrm>
            <a:off x="888958" y="5881332"/>
            <a:ext cx="668380" cy="716020"/>
          </a:xfrm>
          <a:prstGeom prst="roundRect">
            <a:avLst>
              <a:gd name="adj" fmla="val 10000"/>
            </a:avLst>
          </a:prstGeom>
          <a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6000" r="-16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2" name="Прямоугольник 1"/>
          <p:cNvSpPr/>
          <p:nvPr/>
        </p:nvSpPr>
        <p:spPr>
          <a:xfrm>
            <a:off x="1710284" y="1196752"/>
            <a:ext cx="2414377" cy="709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15830,2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8750" y="1968823"/>
            <a:ext cx="2414376" cy="802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11731,6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24512" y="2920000"/>
            <a:ext cx="2400149" cy="8520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Национальная экономика и охрана окружающей среды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3265,1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98750" y="3950468"/>
            <a:ext cx="2414375" cy="118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Жилищно-коммунальные услуги, жилищное строительство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4498,3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37837" y="5301208"/>
            <a:ext cx="2402111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2637,3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68132" y="1254696"/>
            <a:ext cx="2880320" cy="8688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2780,4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61383" y="2276872"/>
            <a:ext cx="2805810" cy="7761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Государственные органы общего назначения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3895,9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70765" y="3140968"/>
            <a:ext cx="2805810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Обслуживание долга органов местного управления и самоуправления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657,6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70765" y="4400042"/>
            <a:ext cx="2805810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16,2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98638" y="5729249"/>
            <a:ext cx="2805810" cy="840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Другая общегосударственная деятельность</a:t>
            </a:r>
          </a:p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1560,4 </a:t>
            </a:r>
            <a:r>
              <a:rPr lang="ru-RU" sz="1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тыс.рублей</a:t>
            </a:r>
            <a:endParaRPr lang="ru-RU" sz="1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635" y="3246508"/>
            <a:ext cx="1282447" cy="95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945" y="2274686"/>
            <a:ext cx="7651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953" y="5729249"/>
            <a:ext cx="860167" cy="860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21414" y="3950468"/>
            <a:ext cx="899145" cy="899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927" y="4368777"/>
            <a:ext cx="1014833" cy="10935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05" y="2920001"/>
            <a:ext cx="997256" cy="852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966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221111"/>
            <a:ext cx="7886700" cy="5435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Экономическая классификация консолидированного бюджета за 9 месяцев 2024 г.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9117371"/>
              </p:ext>
            </p:extLst>
          </p:nvPr>
        </p:nvGraphicFramePr>
        <p:xfrm>
          <a:off x="251520" y="764704"/>
          <a:ext cx="410445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7503973"/>
              </p:ext>
            </p:extLst>
          </p:nvPr>
        </p:nvGraphicFramePr>
        <p:xfrm>
          <a:off x="4629150" y="765174"/>
          <a:ext cx="4407346" cy="590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6507809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6560</TotalTime>
  <Words>249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Medium</vt:lpstr>
      <vt:lpstr>1_Оформление по умолчанию</vt:lpstr>
      <vt:lpstr>Тема Office</vt:lpstr>
      <vt:lpstr>1_Тема Office</vt:lpstr>
      <vt:lpstr>Бюллетень об исполнении консолидированного бюджета Миорского района </vt:lpstr>
      <vt:lpstr>Состав местных бюджетов  Миорского района</vt:lpstr>
      <vt:lpstr>Структура собственных доходов консолидированного бюджета Миорского района в разрезе бюджетов за 9 месяцев 2024 года</vt:lpstr>
      <vt:lpstr>Структура собственных доходов бюджета Миорского района за 9 месяцев 2024 года</vt:lpstr>
      <vt:lpstr>Состав доходов местных бюджетов Миорского района за 9 месяцев 2024 г.</vt:lpstr>
      <vt:lpstr>Презентация PowerPoint</vt:lpstr>
      <vt:lpstr>Состав расходов консолидированного бюджета  по функциональной классификации за 9 месяцев 2024 г.</vt:lpstr>
      <vt:lpstr>Экономическая классификация консолидированного бюджета за 9 месяцев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МЕСТНЫХ БЮДЖЕТОВ         Витебской области</dc:title>
  <dc:creator>Коковкина Елена</dc:creator>
  <cp:lastModifiedBy>Рундо Кира Германовна</cp:lastModifiedBy>
  <cp:revision>641</cp:revision>
  <cp:lastPrinted>2018-05-03T09:16:37Z</cp:lastPrinted>
  <dcterms:created xsi:type="dcterms:W3CDTF">2017-07-24T09:08:38Z</dcterms:created>
  <dcterms:modified xsi:type="dcterms:W3CDTF">2024-10-25T12:53:45Z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211408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