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303" r:id="rId4"/>
    <p:sldId id="349" r:id="rId5"/>
    <p:sldId id="305" r:id="rId6"/>
    <p:sldId id="322" r:id="rId7"/>
    <p:sldId id="323" r:id="rId8"/>
    <p:sldId id="288" r:id="rId9"/>
    <p:sldId id="350" r:id="rId10"/>
    <p:sldId id="324" r:id="rId11"/>
    <p:sldId id="345" r:id="rId12"/>
    <p:sldId id="291" r:id="rId13"/>
    <p:sldId id="271" r:id="rId14"/>
    <p:sldId id="270" r:id="rId15"/>
    <p:sldId id="346" r:id="rId16"/>
    <p:sldId id="267" r:id="rId17"/>
    <p:sldId id="269" r:id="rId18"/>
    <p:sldId id="276" r:id="rId19"/>
    <p:sldId id="283" r:id="rId20"/>
    <p:sldId id="274" r:id="rId21"/>
    <p:sldId id="313" r:id="rId22"/>
    <p:sldId id="351" r:id="rId2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730" y="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A64107-A3FA-4944-847A-B41AD7CD5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6500FAC-716A-4ADB-A8A5-282629494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DFD61B7-BC61-4F69-BF29-8DDFAE63B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35AC-E758-41B3-ABD9-F994102357BD}" type="datetimeFigureOut">
              <a:rPr lang="ru-BY" smtClean="0"/>
              <a:t>12/08/2025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CE41CD-757B-49AC-9301-BF705CB61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73DBE7-F8BB-4B70-9EAA-1D960EE36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81D0-56B0-49CE-8D6D-D7FA71F73E48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8037378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7124D5-8ADE-4A25-89BA-8D97A030C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302085-24FD-4966-9796-7C3944DCA2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00DABD-DD32-4532-9FEC-956ECDFA2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35AC-E758-41B3-ABD9-F994102357BD}" type="datetimeFigureOut">
              <a:rPr lang="ru-BY" smtClean="0"/>
              <a:t>12/08/2025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F459374-CE97-455D-8444-4FA859AE2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D68AB8-DFFC-44EF-AAF9-630DCB0D7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81D0-56B0-49CE-8D6D-D7FA71F73E48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844295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91CD9-1FF7-46ED-BE34-9A8190417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5863CB4-F0DC-4B30-98AE-1676D4DFD4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5C8951-6263-4C33-989D-1447BA5C8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35AC-E758-41B3-ABD9-F994102357BD}" type="datetimeFigureOut">
              <a:rPr lang="ru-BY" smtClean="0"/>
              <a:t>12/08/2025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939B08-593A-49B9-A91A-BD9AB5BFC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77AAE2-9C00-49D4-B970-64E5C52A5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81D0-56B0-49CE-8D6D-D7FA71F73E48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5597805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B3FE21-550A-4AC5-9729-F23186A95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C89D2D-9554-44F4-8A8D-860F298304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C5E93BD-CC5D-4A2B-B822-4D5B3BF315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D6061D-827D-4B84-9F6F-B1E32EF35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35AC-E758-41B3-ABD9-F994102357BD}" type="datetimeFigureOut">
              <a:rPr lang="ru-BY" smtClean="0"/>
              <a:t>12/08/2025</a:t>
            </a:fld>
            <a:endParaRPr lang="ru-BY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26B4CB-1A2D-44FB-A9BB-76CE163D2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EA796A2-E07A-4962-8AE7-515A8C5C5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81D0-56B0-49CE-8D6D-D7FA71F73E48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4450432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2D3F2A-8413-4773-8DD9-772B7DE1E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CBCE51-3411-4B74-AFEC-B5EA0ACF37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FAF17C5-1EEE-4904-952E-CCF06662F6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726A579-ED4F-4DB5-9CB9-55EB508CB2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6843BE9-2C55-4699-9C5F-97AEA6FA5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506DA1B-F05C-48C7-9550-E6555B228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35AC-E758-41B3-ABD9-F994102357BD}" type="datetimeFigureOut">
              <a:rPr lang="ru-BY" smtClean="0"/>
              <a:t>12/08/2025</a:t>
            </a:fld>
            <a:endParaRPr lang="ru-BY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F631FFD-7320-4548-BAF2-43B4B57E0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F1D98B3-F430-4020-B320-A00CC3832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81D0-56B0-49CE-8D6D-D7FA71F73E48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3790047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2A5A05-70B2-440B-A18C-3B101FE7E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9A0470A-358B-423A-A9EA-BEF856845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35AC-E758-41B3-ABD9-F994102357BD}" type="datetimeFigureOut">
              <a:rPr lang="ru-BY" smtClean="0"/>
              <a:t>12/08/2025</a:t>
            </a:fld>
            <a:endParaRPr lang="ru-BY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D4866C3-6EA2-4E97-93C9-4A0C0085F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ACF41D5-3081-4F59-9E6D-1536E6367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81D0-56B0-49CE-8D6D-D7FA71F73E48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2596822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B929281-304F-45B3-BDB3-0A3499D33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35AC-E758-41B3-ABD9-F994102357BD}" type="datetimeFigureOut">
              <a:rPr lang="ru-BY" smtClean="0"/>
              <a:t>12/08/2025</a:t>
            </a:fld>
            <a:endParaRPr lang="ru-BY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2EB953F-52E0-449A-9046-292BFA244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70B9ACD-0B54-4C0B-8439-64275352E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81D0-56B0-49CE-8D6D-D7FA71F73E48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8972031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FF999C-8423-4ABF-B7C9-C5E198A8A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6B7CE6-10B2-4424-A9D5-68D73B3F5B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6E939E-F2AA-47FE-9A1B-9382A5A9D5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8CB123-DCDF-4FE0-9986-C90B7D2DD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35AC-E758-41B3-ABD9-F994102357BD}" type="datetimeFigureOut">
              <a:rPr lang="ru-BY" smtClean="0"/>
              <a:t>12/08/2025</a:t>
            </a:fld>
            <a:endParaRPr lang="ru-BY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D9B11C4-0DD6-4005-B2BE-57E2A6B21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7E28977-DDD8-4D74-AAD2-D94AC99DB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81D0-56B0-49CE-8D6D-D7FA71F73E48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904396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90BA7D-7655-4EA3-9364-7CC53B246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D5C0CA8-FF72-4E0D-9D04-6B06519214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BY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81472A4-7622-4977-9E41-7CB37EE739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F88013D-3B9A-49D6-9C63-0C542F426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35AC-E758-41B3-ABD9-F994102357BD}" type="datetimeFigureOut">
              <a:rPr lang="ru-BY" smtClean="0"/>
              <a:t>12/08/2025</a:t>
            </a:fld>
            <a:endParaRPr lang="ru-BY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88FEF6B-9741-4E38-9815-504ADDA4D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EFD7A99-E5A8-46C5-AB5E-003945031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81D0-56B0-49CE-8D6D-D7FA71F73E48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6956823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0D9A78-AE84-4115-A992-0F0DFE03A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90C717-F4D8-49BF-9806-311BCCBEE9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A298FB-9EED-4FE6-9ABB-C33B13468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35AC-E758-41B3-ABD9-F994102357BD}" type="datetimeFigureOut">
              <a:rPr lang="ru-BY" smtClean="0"/>
              <a:t>12/08/2025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84029D-960B-4DAF-A020-E1DFCA2A1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6205C9-9202-476F-B3EA-34520B05A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81D0-56B0-49CE-8D6D-D7FA71F73E48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1618168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BD224F1-920E-4050-8753-DB64D80F20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3812559-2CE9-48E9-88A0-A8017C64A4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F0A7DE-14AC-4C6F-8E5C-682B6E2F4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235AC-E758-41B3-ABD9-F994102357BD}" type="datetimeFigureOut">
              <a:rPr lang="ru-BY" smtClean="0"/>
              <a:t>12/08/2025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1879BC-90F3-42DC-96E8-4DB824687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1F3503-6275-41D1-A7BA-997DB43F4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A81D0-56B0-49CE-8D6D-D7FA71F73E48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002726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08.12.2025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4BDF92-407D-4FBE-85EB-9DF091280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2A2B237-3225-4759-B693-67209D8371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C512B5-B0F8-4880-9472-C60509CAD9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235AC-E758-41B3-ABD9-F994102357BD}" type="datetimeFigureOut">
              <a:rPr lang="ru-BY" smtClean="0"/>
              <a:t>12/08/2025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36215D-FD96-4C7F-8497-E03791B2CD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227DF0-B2CD-4103-9948-9D887EEF72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A81D0-56B0-49CE-8D6D-D7FA71F73E48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66452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BY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media/image30.jpe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image33.jpeg" Type="http://schemas.openxmlformats.org/officeDocument/2006/relationships/image"/><Relationship Id="rId2" Target="../media/image32.jpeg" Type="http://schemas.openxmlformats.org/officeDocument/2006/relationships/image"/><Relationship Id="rId1" Target="../slideLayouts/slideLayout13.xml" Type="http://schemas.openxmlformats.org/officeDocument/2006/relationships/slideLayout"/><Relationship Id="rId4" Target="../media/image34.jpeg" Type="http://schemas.openxmlformats.org/officeDocument/2006/relationships/image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538"/>
            <a:ext cx="4013937" cy="5153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83968" y="1025319"/>
            <a:ext cx="441216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</a:rPr>
              <a:t>ПЯТИЛЕТКА КАЧЕСТВА – </a:t>
            </a:r>
            <a:br>
              <a:rPr lang="ru-RU" sz="2600" b="1" dirty="0">
                <a:solidFill>
                  <a:schemeClr val="bg1"/>
                </a:solidFill>
              </a:rPr>
            </a:br>
            <a:r>
              <a:rPr lang="ru-RU" sz="2600" b="1" dirty="0">
                <a:solidFill>
                  <a:schemeClr val="bg1"/>
                </a:solidFill>
              </a:rPr>
              <a:t>ИТОГИ ГОДА БЛАГОУСТРОЙСТВА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283968" y="271576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696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 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053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339502"/>
            <a:ext cx="6264696" cy="1080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611560" y="483518"/>
            <a:ext cx="81185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НАЧАЛА ГОДА БЛАГОУСТРОЙСТВА </a:t>
            </a:r>
            <a:b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НАШЕЙ ОБЛАСТИ УЖЕ ВЫСАЖЕНО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17543" y="1766839"/>
            <a:ext cx="157074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&gt; 37 тыс.</a:t>
            </a:r>
            <a:r>
              <a:rPr lang="ru-RU" sz="1400" dirty="0"/>
              <a:t> </a:t>
            </a:r>
            <a:br>
              <a:rPr lang="ru-RU" sz="1400" dirty="0"/>
            </a:br>
            <a:r>
              <a:rPr lang="ru-RU" sz="1400" dirty="0"/>
              <a:t>деревьев</a:t>
            </a:r>
          </a:p>
        </p:txBody>
      </p:sp>
      <p:pic>
        <p:nvPicPr>
          <p:cNvPr id="2050" name="Picture 2" descr="D:\Академия управления\2025\ПЯТИЛЕТКА КАЧЕСТВА – ИТОГИ ГОДА БЛАГОУСТРОЙСТВА\пикт\газон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737835"/>
            <a:ext cx="805763" cy="63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Академия управления\2025\ПЯТИЛЕТКА КАЧЕСТВА – ИТОГИ ГОДА БЛАГОУСТРОЙСТВА\пикт\дерев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00" y="1668158"/>
            <a:ext cx="813328" cy="67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Академия управления\2025\ПЯТИЛЕТКА КАЧЕСТВА – ИТОГИ ГОДА БЛАГОУСТРОЙСТВА\пикт\куст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82175"/>
            <a:ext cx="817567" cy="81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Академия управления\2025\ПЯТИЛЕТКА КАЧЕСТВА – ИТОГИ ГОДА БЛАГОУСТРОЙСТВА\пикт\цветы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103" y="1720464"/>
            <a:ext cx="709049" cy="70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343408" y="1766839"/>
            <a:ext cx="157074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&gt; 26 тыс.</a:t>
            </a:r>
            <a:r>
              <a:rPr lang="ru-RU" sz="1400" dirty="0"/>
              <a:t> </a:t>
            </a:r>
            <a:br>
              <a:rPr lang="ru-RU" sz="1400" dirty="0"/>
            </a:br>
            <a:r>
              <a:rPr lang="ru-RU" sz="1400" dirty="0"/>
              <a:t>кустарников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305508" y="1766839"/>
            <a:ext cx="157074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&gt; 3,5 млн</a:t>
            </a:r>
            <a:r>
              <a:rPr lang="ru-RU" sz="1400" dirty="0"/>
              <a:t> </a:t>
            </a:r>
            <a:br>
              <a:rPr lang="ru-RU" sz="1400" dirty="0"/>
            </a:br>
            <a:r>
              <a:rPr lang="ru-RU" sz="1400" dirty="0"/>
              <a:t>цветов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393740" y="1766839"/>
            <a:ext cx="157074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25 га</a:t>
            </a:r>
            <a:br>
              <a:rPr lang="ru-RU" sz="1400" dirty="0"/>
            </a:br>
            <a:r>
              <a:rPr lang="ru-RU" sz="1400" dirty="0"/>
              <a:t>газонов</a:t>
            </a:r>
          </a:p>
        </p:txBody>
      </p:sp>
    </p:spTree>
    <p:extLst>
      <p:ext uri="{BB962C8B-B14F-4D97-AF65-F5344CB8AC3E}">
        <p14:creationId xmlns:p14="http://schemas.microsoft.com/office/powerpoint/2010/main" val="3444173870"/>
      </p:ext>
    </p:extLst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11680F-C3C3-49BC-B8EE-79309FC82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239864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b="1" dirty="0" lang="ru-RU" sz="2400">
                <a:solidFill>
                  <a:schemeClr val="accent1">
                    <a:lumMod val="50000"/>
                  </a:schemeClr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Озеленение придомовых и иных территорий населенных пунктов Полоцкого района, </a:t>
            </a:r>
            <a:r>
              <a:rPr b="1" dirty="0" err="1" lang="ru-RU" sz="2400">
                <a:solidFill>
                  <a:schemeClr val="accent1">
                    <a:lumMod val="50000"/>
                  </a:schemeClr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г.Новополоцк</a:t>
            </a:r>
            <a:r>
              <a:rPr b="1" dirty="0" lang="ru-RU" sz="2400">
                <a:solidFill>
                  <a:schemeClr val="accent1">
                    <a:lumMod val="50000"/>
                  </a:schemeClr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, </a:t>
            </a:r>
            <a:endParaRPr b="1" dirty="0" lang="ru-BY" sz="2400">
              <a:solidFill>
                <a:schemeClr val="accent1">
                  <a:lumMod val="50000"/>
                </a:schemeClr>
              </a:solidFill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05505AD-6A62-41C8-B8C4-4A0035C11037}"/>
              </a:ext>
            </a:extLst>
          </p:cNvPr>
          <p:cNvPicPr>
            <a:picLocks noChangeAspect="1" noGrp="1"/>
          </p:cNvPicPr>
          <p:nvPr>
            <p:ph idx="1" sz="half"/>
          </p:nvPr>
        </p:nvPicPr>
        <p:blipFill rotWithShape="1">
          <a:blip cstate="email"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3"/>
          <a:stretch/>
        </p:blipFill>
        <p:spPr>
          <a:xfrm>
            <a:off x="755576" y="1347613"/>
            <a:ext cx="3957352" cy="3090059"/>
          </a:xfrm>
          <a:prstGeom prst="rect">
            <a:avLst/>
          </a:prstGeo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0B98C197-4E1E-4C8B-8125-362ABB342783}"/>
              </a:ext>
            </a:extLst>
          </p:cNvPr>
          <p:cNvPicPr>
            <a:picLocks noChangeAspect="1" noGrp="1"/>
          </p:cNvPicPr>
          <p:nvPr>
            <p:ph idx="2" sz="half"/>
          </p:nvPr>
        </p:nvPicPr>
        <p:blipFill>
          <a:blip cstate="email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1353899"/>
            <a:ext cx="4135182" cy="309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916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6B8EFC-763C-4C99-A914-B35AC0A8C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085" y="339502"/>
            <a:ext cx="8263829" cy="99417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 акция «ЕДИНЫЙ ДЕНЬ ОЗЕЛЕНИЯ»,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Лепельский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 </a:t>
            </a:r>
            <a:endParaRPr lang="ru-BY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7ED87E19-1A91-4662-864D-A13B1B05270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937" y="1369219"/>
            <a:ext cx="2447627" cy="3263504"/>
          </a:xfr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3CC0C021-6B05-4968-8783-ED40091BC10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6863" y="1369218"/>
            <a:ext cx="4351337" cy="3263503"/>
          </a:xfrm>
        </p:spPr>
      </p:pic>
    </p:spTree>
    <p:extLst>
      <p:ext uri="{BB962C8B-B14F-4D97-AF65-F5344CB8AC3E}">
        <p14:creationId xmlns:p14="http://schemas.microsoft.com/office/powerpoint/2010/main" val="25289201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6B8EFC-763C-4C99-A914-B35AC0A8C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089" y="293245"/>
            <a:ext cx="8191822" cy="99417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 акция «ЕДИНЫЙ ДЕНЬ ОЗЕЛЕНИЯ»,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Дубровенский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 </a:t>
            </a:r>
            <a:endParaRPr lang="ru-BY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4E0D428-9F83-48C8-9CFF-3B9E13195F9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268016"/>
            <a:ext cx="3884888" cy="2912457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A3AA08DB-EC33-4896-BE42-46554770F62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150" y="1268016"/>
            <a:ext cx="3886200" cy="2912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1693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309712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ФИНАНСИРОВАНИЕ ДОРОЖНОГО РЕМОНТА</a:t>
            </a:r>
            <a:b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(2022-2025 ГГ., МЛРД РУБ.)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3517707"/>
            <a:ext cx="46085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Автодороги: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• Ремонт покрытия: 860 км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• Освещение: 46 опор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• Малые формы: 82 шт.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702113" y="97821"/>
            <a:ext cx="200206" cy="68356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383917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3158093"/>
            <a:ext cx="51158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Выполнение плана по области за 10 месяцев 2025 года: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07904" y="3517707"/>
            <a:ext cx="46085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Железные дороги: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• Ремонт пути: 25,4 км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• Остановочные пункты: 10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шт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• Пассажирские платформы: 8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шт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• Освещение: 15 объектов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27584" y="404999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426335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84144" y="3844532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84144" y="447671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84144" y="427351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784144" y="405507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1883028"/>
            <a:ext cx="68320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0,93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025907" y="1491630"/>
            <a:ext cx="5725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1,4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756059" y="957957"/>
            <a:ext cx="575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2,2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43060" y="881757"/>
            <a:ext cx="729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&gt;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2,3</a:t>
            </a:r>
          </a:p>
        </p:txBody>
      </p:sp>
    </p:spTree>
    <p:extLst>
      <p:ext uri="{BB962C8B-B14F-4D97-AF65-F5344CB8AC3E}">
        <p14:creationId xmlns:p14="http://schemas.microsoft.com/office/powerpoint/2010/main" val="17430181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6B8EFC-763C-4C99-A914-B35AC0A8C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114577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Гражданские инициативы. 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г. Городок оборудована досугово-игровая инклюзивная детская площадка, инициатива «Территория равных возможностей»</a:t>
            </a:r>
            <a:endParaRPr lang="ru-BY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88AE3C4B-2B25-4E88-964B-45F59B901B0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706077"/>
            <a:ext cx="3886200" cy="2589788"/>
          </a:xfr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CA6A388E-EF1E-4CDB-BB26-10BC340AEAD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150" y="1706077"/>
            <a:ext cx="3886200" cy="2589788"/>
          </a:xfrm>
        </p:spPr>
      </p:pic>
    </p:spTree>
    <p:extLst>
      <p:ext uri="{BB962C8B-B14F-4D97-AF65-F5344CB8AC3E}">
        <p14:creationId xmlns:p14="http://schemas.microsoft.com/office/powerpoint/2010/main" val="35377723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6B8EFC-763C-4C99-A914-B35AC0A8C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Гражданская инициатива по обустройству детской игровой площадки в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аг.Осинторф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Дубровенский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endParaRPr lang="ru-BY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9E9457D1-BF22-4A82-BD39-1A5B95408F6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432" y="1616557"/>
            <a:ext cx="4726316" cy="2770958"/>
          </a:xfrm>
          <a:prstGeom prst="rect">
            <a:avLst/>
          </a:prstGeom>
        </p:spPr>
      </p:pic>
      <p:pic>
        <p:nvPicPr>
          <p:cNvPr id="9" name="Рисунок 4">
            <a:extLst>
              <a:ext uri="{FF2B5EF4-FFF2-40B4-BE49-F238E27FC236}">
                <a16:creationId xmlns:a16="http://schemas.microsoft.com/office/drawing/2014/main" id="{2095BE70-800B-4F7C-8F76-5FA7C4D693D3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9356" y="1369219"/>
            <a:ext cx="2447627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4286872"/>
      </p:ext>
    </p:extLst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1701C1-4043-4EAF-8BB2-BC7C711FD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14894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b="1" dirty="0" lang="ru-RU" sz="2400">
                <a:solidFill>
                  <a:schemeClr val="accent1">
                    <a:lumMod val="50000"/>
                  </a:schemeClr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Гражданская инициатива проект «Чистые Ключи», </a:t>
            </a:r>
            <a:r>
              <a:rPr b="1" dirty="0" err="1" lang="ru-RU" sz="2400">
                <a:solidFill>
                  <a:schemeClr val="accent1">
                    <a:lumMod val="50000"/>
                  </a:schemeClr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Сенненский</a:t>
            </a:r>
            <a:r>
              <a:rPr b="1" dirty="0" lang="ru-RU" sz="2400">
                <a:solidFill>
                  <a:schemeClr val="accent1">
                    <a:lumMod val="50000"/>
                  </a:schemeClr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 район </a:t>
            </a:r>
            <a:endParaRPr b="1" dirty="0" lang="ru-BY" sz="2400">
              <a:solidFill>
                <a:schemeClr val="accent1">
                  <a:lumMod val="50000"/>
                </a:schemeClr>
              </a:solidFill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68263B-5ED5-45F6-AB9B-EA6C610C48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6" l="32" r="31" t="-7089"/>
          <a:stretch/>
        </p:blipFill>
        <p:spPr>
          <a:xfrm>
            <a:off x="4639630" y="952366"/>
            <a:ext cx="4142284" cy="32755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17CD18F-E9A2-4BE4-BBDA-71EA212C38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" l="36" r="54" t="18"/>
          <a:stretch/>
        </p:blipFill>
        <p:spPr>
          <a:xfrm>
            <a:off x="285700" y="1184481"/>
            <a:ext cx="4209431" cy="216024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FF9ED6A-DF7C-40D7-8D8C-ACDC490CB5B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2" l="1" r="-60" t="89"/>
          <a:stretch/>
        </p:blipFill>
        <p:spPr>
          <a:xfrm>
            <a:off x="1365455" y="3507854"/>
            <a:ext cx="2376264" cy="1440160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6041882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2CAE29-7D26-4CDB-B1F8-802E48A2E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195486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Гражданская инициатива «Новая жизнь валуна «Большой камень»,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Шумилинский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 </a:t>
            </a:r>
            <a:endParaRPr lang="ru-BY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37D9747-CB94-4096-8F23-F3F2E212C80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369218"/>
            <a:ext cx="4351337" cy="3263503"/>
          </a:xfr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2FB06488-5546-4228-805B-CC448F5BB8C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0837" y="1369219"/>
            <a:ext cx="2642827" cy="3263504"/>
          </a:xfrm>
        </p:spPr>
      </p:pic>
    </p:spTree>
    <p:extLst>
      <p:ext uri="{BB962C8B-B14F-4D97-AF65-F5344CB8AC3E}">
        <p14:creationId xmlns:p14="http://schemas.microsoft.com/office/powerpoint/2010/main" val="12484990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4E6FB8-8A5F-4A85-8227-98E90247A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994172"/>
          </a:xfrm>
        </p:spPr>
        <p:txBody>
          <a:bodyPr>
            <a:normAutofit/>
          </a:bodyPr>
          <a:lstStyle/>
          <a:p>
            <a:pPr algn="ctr"/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«Музей боевого содружества» в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г.п.Россоны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endParaRPr lang="ru-BY" sz="27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C60847BB-EEEC-4157-A8B9-B9346C646B3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1275606"/>
            <a:ext cx="3886200" cy="2914650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AE335BA4-0153-40A5-84BD-E923B4CD8BB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115" y="1247048"/>
            <a:ext cx="3886200" cy="2914650"/>
          </a:xfrm>
        </p:spPr>
      </p:pic>
    </p:spTree>
    <p:extLst>
      <p:ext uri="{BB962C8B-B14F-4D97-AF65-F5344CB8AC3E}">
        <p14:creationId xmlns:p14="http://schemas.microsoft.com/office/powerpoint/2010/main" val="734971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3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91881" y="843558"/>
            <a:ext cx="43539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– это одновременно и конечный результат, и путь. </a:t>
            </a:r>
            <a:b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наш основной ресурс наряду </a:t>
            </a:r>
            <a:b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трудолюбием, интеллектом и дисциплиной, благодаря которым мы живем в независимой стране вопреки беспрецедентному давлению. Тридцать лет – мирных и созидательных.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55776" y="51470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088933" y="1521379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-89169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995937" y="3725819"/>
            <a:ext cx="4680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b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церемония вручения символов Государственного </a:t>
            </a:r>
            <a:b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знака качества, 23 января 2025 г.</a:t>
            </a:r>
          </a:p>
        </p:txBody>
      </p:sp>
      <p:sp>
        <p:nvSpPr>
          <p:cNvPr id="2" name="AutoShape 2" descr="Лукашенко на ВНС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Лукашенко на ВНС фот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0502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79512" y="332551"/>
            <a:ext cx="1080119" cy="943055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6" name="TextBox 5"/>
          <p:cNvSpPr txBox="1"/>
          <p:nvPr/>
        </p:nvSpPr>
        <p:spPr>
          <a:xfrm>
            <a:off x="1080119" y="853615"/>
            <a:ext cx="398447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Помните, что то, что не сделали вы, никто не сделает. Каждый должен делать свое дело. Каждый за свой клочок земли, за свой кусочек работы отвечает и должен это делать. Это – главное.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9650" y="77389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704557" y="2051243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92448" y="4208770"/>
            <a:ext cx="40441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церемония открытия обновленного моста через </a:t>
            </a:r>
            <a:r>
              <a:rPr lang="ru-RU" sz="14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р.Припять</a:t>
            </a: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6 ноября 2025 г. </a:t>
            </a:r>
            <a:b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15005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 rot="5400000">
            <a:off x="1092520" y="-835724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7828601" y="3538157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Изображение выглядит как текст, снимок экрана, Шриф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FED3A46-E3A6-A9C0-B29A-66A9A5E52E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8151"/>
            <a:ext cx="3608183" cy="5103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137"/>
          <a:stretch/>
        </p:blipFill>
        <p:spPr bwMode="auto">
          <a:xfrm>
            <a:off x="0" y="0"/>
            <a:ext cx="3851920" cy="5146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D:\Академия управления\фото1\фон.jpg" id="11" name="Picture 3"/>
          <p:cNvPicPr>
            <a:picLocks noChangeArrowheads="1" noChangeAspect="1"/>
          </p:cNvPicPr>
          <p:nvPr/>
        </p:nvPicPr>
        <p:blipFill rotWithShape="1">
          <a:blip cstate="screen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652120" y="0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19871" y="555526"/>
            <a:ext cx="5616625" cy="237626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690173" y="656567"/>
            <a:ext cx="5202307" cy="144655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2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 весеннем республиканском субботнике приняли участие 240 тыс. человек, </a:t>
            </a:r>
            <a:r>
              <a:rPr b="1" dirty="0" lang="be-BY" sz="22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за</a:t>
            </a:r>
            <a:r>
              <a:rPr b="1" dirty="0" err="1" lang="ru-RU" sz="22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работано</a:t>
            </a:r>
            <a:r>
              <a:rPr b="1" dirty="0" lang="ru-RU" sz="22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2 млн 153 тыс. белорусских рублей. </a:t>
            </a: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128181" y="3066625"/>
            <a:ext cx="47642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z="1600"/>
              <a:t>Денежные средства, заработанные в ходе проведения субботников, направлены  </a:t>
            </a:r>
            <a:br>
              <a:rPr dirty="0" lang="ru-RU" sz="1600"/>
            </a:br>
            <a:r>
              <a:rPr dirty="0" lang="ru-RU" sz="1600"/>
              <a:t>на строительство </a:t>
            </a:r>
            <a:r>
              <a:rPr b="1" dirty="0" lang="ru-RU" sz="1600"/>
              <a:t>Национального исторического музея Беларуси</a:t>
            </a:r>
            <a:r>
              <a:rPr dirty="0" lang="ru-RU" sz="16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6352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254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3752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380312" y="7987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7737" y="938140"/>
            <a:ext cx="289633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</a:rPr>
              <a:t>ПО ИТОГАМ РАБОТЫ ЗА </a:t>
            </a:r>
            <a:br>
              <a:rPr lang="ru-RU" sz="2600" b="1" dirty="0">
                <a:solidFill>
                  <a:schemeClr val="bg1"/>
                </a:solidFill>
              </a:rPr>
            </a:br>
            <a:r>
              <a:rPr lang="ru-RU" sz="2600" b="1" dirty="0">
                <a:solidFill>
                  <a:schemeClr val="bg1"/>
                </a:solidFill>
              </a:rPr>
              <a:t>9 МЕСЯЦЕВ 2025 ГОДА ПРЕДПРИЯТИЯМИ МИНИСТЕРСТВА ЖКХ ВЫПОЛНЕНЫ СЛЕДУЮЩИЕ МЕРОПРИЯТИЯ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915566"/>
            <a:ext cx="43052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ремонт </a:t>
            </a:r>
            <a:r>
              <a:rPr lang="ru-RU" sz="1600" b="1" dirty="0"/>
              <a:t>1660 тыс. кв. м </a:t>
            </a:r>
            <a:r>
              <a:rPr lang="ru-RU" sz="1600" dirty="0"/>
              <a:t>улично-дорожной сети (план выполнен на 135%)</a:t>
            </a:r>
          </a:p>
          <a:p>
            <a:endParaRPr lang="ru-RU" sz="1600" dirty="0"/>
          </a:p>
          <a:p>
            <a:r>
              <a:rPr lang="ru-RU" sz="1600" dirty="0"/>
              <a:t>устройство </a:t>
            </a:r>
            <a:r>
              <a:rPr lang="ru-RU" sz="1600" b="1" dirty="0"/>
              <a:t>29 тыс. кв. м </a:t>
            </a:r>
            <a:r>
              <a:rPr lang="ru-RU" sz="1600" dirty="0"/>
              <a:t>тротуаров, пешеходных и велосипедных дорожек (план выполнен более, чем в 5 раз)</a:t>
            </a:r>
          </a:p>
          <a:p>
            <a:endParaRPr lang="ru-RU" sz="1600" dirty="0"/>
          </a:p>
          <a:p>
            <a:r>
              <a:rPr lang="ru-RU" sz="1600" dirty="0"/>
              <a:t>обустройство и ремонт </a:t>
            </a:r>
            <a:r>
              <a:rPr lang="ru-RU" sz="1600" b="1" dirty="0"/>
              <a:t>43</a:t>
            </a:r>
            <a:r>
              <a:rPr lang="ru-RU" sz="1600" dirty="0"/>
              <a:t> автомобильных и велосипедных парковок и стоянок (план выполнен на 148%)</a:t>
            </a:r>
          </a:p>
          <a:p>
            <a:endParaRPr lang="ru-RU" sz="1600" dirty="0"/>
          </a:p>
          <a:p>
            <a:r>
              <a:rPr lang="ru-RU" sz="1600" dirty="0"/>
              <a:t>установка </a:t>
            </a:r>
            <a:r>
              <a:rPr lang="ru-RU" sz="1600" b="1" dirty="0"/>
              <a:t>1237 </a:t>
            </a:r>
            <a:r>
              <a:rPr lang="ru-RU" sz="1600" dirty="0"/>
              <a:t>малых архитектурных форм (план выполнен на 129%) и ремонт </a:t>
            </a:r>
            <a:r>
              <a:rPr lang="ru-RU" sz="1600" b="1" dirty="0"/>
              <a:t>470 </a:t>
            </a:r>
            <a:r>
              <a:rPr lang="ru-RU" sz="1600" dirty="0"/>
              <a:t>малых архитектурных форм (план выполнен</a:t>
            </a:r>
            <a:br>
              <a:rPr lang="ru-RU" sz="1600" dirty="0"/>
            </a:br>
            <a:r>
              <a:rPr lang="ru-RU" sz="1600" dirty="0"/>
              <a:t>на 134%) и др.</a:t>
            </a:r>
          </a:p>
        </p:txBody>
      </p:sp>
      <p:pic>
        <p:nvPicPr>
          <p:cNvPr id="2050" name="Picture 2" descr="D:\Академия управления\2025\ПЯТИЛЕТКА КАЧЕСТВА – ИТОГИ ГОДА БЛАГОУСТРОЙСТВА\пикт\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227" y="707529"/>
            <a:ext cx="865124" cy="87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Академия управления\2025\ПЯТИЛЕТКА КАЧЕСТВА – ИТОГИ ГОДА БЛАГОУСТРОЙСТВА\пикт\i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227" y="3651869"/>
            <a:ext cx="828069" cy="80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Академия управления\2025\ПЯТИЛЕТКА КАЧЕСТВА – ИТОГИ ГОДА БЛАГОУСТРОЙСТВА\пикт\LEraMnbDVRQo65XVhJr40UdR897617o1_norm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698" y="2519900"/>
            <a:ext cx="1939583" cy="1077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Академия управления\2025\ПЯТИЛЕТКА КАЧЕСТВА – ИТОГИ ГОДА БЛАГОУСТРОЙСТВА\пикт\Пиктограмма_ремонт_тротуара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586171"/>
            <a:ext cx="813931" cy="944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426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053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1216" y="483518"/>
            <a:ext cx="8208912" cy="14695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792500" y="709734"/>
            <a:ext cx="7704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 январь-октябрь 2025 г. в Витебской области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снесено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более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700 пустующих жилых домов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 хозяйственный оборот в результате этих мероприятий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вовлечено 136 га земли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466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5544616" cy="205222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580786"/>
            <a:ext cx="55446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Всего в области имеется 10 объектов 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сортировки отходов и извлечения вторичных материальных ресурсов, в том числе функционируют 3 мусоросортировочных завода: в г. Витебске, г. Орша и в </a:t>
            </a:r>
          </a:p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Новополоцке 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34078" y="2813903"/>
            <a:ext cx="32403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/>
              <a:t>За 9 месяцев 2025 года </a:t>
            </a:r>
            <a:r>
              <a:rPr lang="ru-RU" sz="1600" b="1" i="1" dirty="0"/>
              <a:t>установлено более 500 контейнерных площадок</a:t>
            </a:r>
            <a:r>
              <a:rPr lang="ru-RU" sz="1600" i="1" dirty="0"/>
              <a:t>,  также установлено, отремонтировано </a:t>
            </a:r>
            <a:r>
              <a:rPr lang="ru-RU" sz="1600" b="1" i="1" dirty="0"/>
              <a:t>3650 </a:t>
            </a:r>
            <a:r>
              <a:rPr lang="ru-RU" sz="1600" i="1" dirty="0"/>
              <a:t>контейнеров для сбора коммунальных отходов </a:t>
            </a:r>
            <a:endParaRPr lang="ru-RU" sz="1600" b="1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D:\Академия управления\2025\ПЯТИЛЕТКА КАЧЕСТВА – ИТОГИ ГОДА БЛАГОУСТРОЙСТВА\пикт\мусо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34464"/>
            <a:ext cx="1238542" cy="123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3283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6836C8-AA61-D096-FE4F-2AEAF98E9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776" y="51470"/>
            <a:ext cx="8604448" cy="128220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и ремонт контейнеров для сбора коммунальных отходов, Лиозненский район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F897475-C7D9-8500-6628-C3E237A6C7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4890" y="1275606"/>
            <a:ext cx="6574220" cy="3608744"/>
          </a:xfrm>
        </p:spPr>
      </p:pic>
    </p:spTree>
    <p:extLst>
      <p:ext uri="{BB962C8B-B14F-4D97-AF65-F5344CB8AC3E}">
        <p14:creationId xmlns:p14="http://schemas.microsoft.com/office/powerpoint/2010/main" val="803856228"/>
      </p:ext>
    </p:extLst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165CD4A-3145-5C40-74B1-CECDCF2C07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"/>
          <a:stretch/>
        </p:blipFill>
        <p:spPr bwMode="auto">
          <a:xfrm>
            <a:off x="755576" y="1203598"/>
            <a:ext cx="7704856" cy="35105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3643F3E7-7710-3295-B8D9-7BAFB3EDF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57250"/>
          </a:xfrm>
        </p:spPr>
        <p:txBody>
          <a:bodyPr>
            <a:noAutofit/>
          </a:bodyPr>
          <a:lstStyle/>
          <a:p>
            <a:r>
              <a:rPr b="1" dirty="0" lang="ru-RU" sz="2400">
                <a:solidFill>
                  <a:schemeClr val="accent1">
                    <a:lumMod val="50000"/>
                  </a:schemeClr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Новополоцкий региональный комплекс по обращению с твердыми коммунальными отходами</a:t>
            </a:r>
          </a:p>
        </p:txBody>
      </p:sp>
    </p:spTree>
    <p:extLst>
      <p:ext uri="{BB962C8B-B14F-4D97-AF65-F5344CB8AC3E}">
        <p14:creationId xmlns:p14="http://schemas.microsoft.com/office/powerpoint/2010/main" val="2937283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 rot="5400000">
            <a:off x="8596207" y="4310650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388424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11960" y="671522"/>
            <a:ext cx="46805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182C7F"/>
                </a:solidFill>
              </a:rPr>
              <a:t>В РАМКАХ РЕСПУБЛИКАНСКОЙ АКЦИИ «ДАЙ ЛЕСУ НОВАЕ ЖЫЦЦЁ!», ПРИУРОЧЕННОЙ К ГОДУ БЛАГОУСТРОЙСТВА, В ВИТЕБСКОЙ ОБЛАСТИ ПРИНЯЛИ УЧАСТИЕ БОЛЕЕ 5.5 ТЫС. ЧЕЛОВЕК.</a:t>
            </a:r>
          </a:p>
          <a:p>
            <a:endParaRPr lang="ru-RU" sz="2200" b="1" dirty="0">
              <a:solidFill>
                <a:srgbClr val="182C7F"/>
              </a:solidFill>
            </a:endParaRPr>
          </a:p>
          <a:p>
            <a:r>
              <a:rPr lang="ru-RU" sz="2200" b="1" i="1" dirty="0">
                <a:solidFill>
                  <a:srgbClr val="182C7F"/>
                </a:solidFill>
              </a:rPr>
              <a:t>Совместными усилиями за время проведения акции было высажено примерно 750 тыс. деревьев, создано 62 га, дополнено около </a:t>
            </a:r>
          </a:p>
          <a:p>
            <a:r>
              <a:rPr lang="ru-RU" sz="2200" b="1" i="1" dirty="0">
                <a:solidFill>
                  <a:srgbClr val="182C7F"/>
                </a:solidFill>
              </a:rPr>
              <a:t>370 га лесных культур.</a:t>
            </a:r>
          </a:p>
        </p:txBody>
      </p:sp>
    </p:spTree>
    <p:extLst>
      <p:ext uri="{BB962C8B-B14F-4D97-AF65-F5344CB8AC3E}">
        <p14:creationId xmlns:p14="http://schemas.microsoft.com/office/powerpoint/2010/main" val="7997709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6490</TotalTime>
  <Words>653</Words>
  <Application>Microsoft Office PowerPoint</Application>
  <PresentationFormat>Экран (16:9)</PresentationFormat>
  <Paragraphs>53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Установка и ремонт контейнеров для сбора коммунальных отходов, Лиозненский район</vt:lpstr>
      <vt:lpstr>Новополоцкий региональный комплекс по обращению с твердыми коммунальными отходами</vt:lpstr>
      <vt:lpstr>Презентация PowerPoint</vt:lpstr>
      <vt:lpstr>Презентация PowerPoint</vt:lpstr>
      <vt:lpstr>Озеленение придомовых и иных территорий населенных пунктов Полоцкого района, г.Новополоцк, </vt:lpstr>
      <vt:lpstr>Республиканская акция «ЕДИНЫЙ ДЕНЬ ОЗЕЛЕНИЯ», Лепельский район </vt:lpstr>
      <vt:lpstr>Республиканская акция «ЕДИНЫЙ ДЕНЬ ОЗЕЛЕНИЯ», Дубровенский район </vt:lpstr>
      <vt:lpstr>Презентация PowerPoint</vt:lpstr>
      <vt:lpstr>Гражданские инициативы.  В г. Городок оборудована досугово-игровая инклюзивная детская площадка, инициатива «Территория равных возможностей»</vt:lpstr>
      <vt:lpstr>Гражданская инициатива по обустройству детской игровой площадки в аг.Осинторф, Дубровенский район</vt:lpstr>
      <vt:lpstr>Гражданская инициатива проект «Чистые Ключи», Сенненский район </vt:lpstr>
      <vt:lpstr>Гражданская инициатива «Новая жизнь валуна «Большой камень», Шумилинский район </vt:lpstr>
      <vt:lpstr> «Музей боевого содружества» в г.п.Россоны,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Галузо А.В.</cp:lastModifiedBy>
  <cp:revision>358</cp:revision>
  <cp:lastPrinted>2025-12-08T09:36:54Z</cp:lastPrinted>
  <dcterms:created xsi:type="dcterms:W3CDTF">2024-07-24T10:48:12Z</dcterms:created>
  <dcterms:modified xsi:type="dcterms:W3CDTF">2025-12-08T10:56:50Z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1401066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S10.9.4</vt:lpwstr>
  </property>
</Properties>
</file>