
<file path=[Content_Types].xml><?xml version="1.0" encoding="utf-8"?>
<Types xmlns="http://schemas.openxmlformats.org/package/2006/content-types"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03" r:id="rId3"/>
    <p:sldId id="349" r:id="rId4"/>
    <p:sldId id="305" r:id="rId5"/>
    <p:sldId id="322" r:id="rId6"/>
    <p:sldId id="323" r:id="rId7"/>
    <p:sldId id="343" r:id="rId8"/>
    <p:sldId id="344" r:id="rId9"/>
    <p:sldId id="324" r:id="rId10"/>
    <p:sldId id="345" r:id="rId11"/>
    <p:sldId id="346" r:id="rId12"/>
    <p:sldId id="347" r:id="rId13"/>
    <p:sldId id="348" r:id="rId14"/>
    <p:sldId id="313" r:id="rId15"/>
    <p:sldId id="283" r:id="rId1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38" d="100"/>
          <a:sy n="138" d="100"/>
        </p:scale>
        <p:origin x="834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9538"/>
            <a:ext cx="4013937" cy="5153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771550"/>
            <a:ext cx="546138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83968" y="1025319"/>
            <a:ext cx="441216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solidFill>
                  <a:schemeClr val="bg1"/>
                </a:solidFill>
              </a:rPr>
              <a:t>ПЯТИЛЕТКА КАЧЕСТВА – </a:t>
            </a:r>
            <a:br>
              <a:rPr lang="ru-RU" sz="2600" b="1" dirty="0">
                <a:solidFill>
                  <a:schemeClr val="bg1"/>
                </a:solidFill>
              </a:rPr>
            </a:br>
            <a:r>
              <a:rPr lang="ru-RU" sz="2600" b="1" dirty="0">
                <a:solidFill>
                  <a:schemeClr val="bg1"/>
                </a:solidFill>
              </a:rPr>
              <a:t>ИТОГИ ГОДА БЛАГОУСТРОЙСТВА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1039872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283968" y="2715766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6963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декабрь 2025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3856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339502"/>
            <a:ext cx="6264696" cy="1080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TextBox 5"/>
          <p:cNvSpPr txBox="1"/>
          <p:nvPr/>
        </p:nvSpPr>
        <p:spPr>
          <a:xfrm>
            <a:off x="611560" y="483518"/>
            <a:ext cx="81185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НАЧАЛА ГОДА БЛАГОУСТРОЙСТВА </a:t>
            </a:r>
            <a:b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НАШЕЙ СТРАНЕ УЖЕ ВЫСАЖЕНО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217543" y="1766839"/>
            <a:ext cx="157074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&gt; 304 тыс.</a:t>
            </a:r>
            <a:r>
              <a:rPr lang="ru-RU" sz="1400" dirty="0"/>
              <a:t> </a:t>
            </a:r>
            <a:br>
              <a:rPr lang="ru-RU" sz="1400" dirty="0"/>
            </a:br>
            <a:r>
              <a:rPr lang="ru-RU" sz="1400" dirty="0"/>
              <a:t>деревьев</a:t>
            </a:r>
          </a:p>
        </p:txBody>
      </p:sp>
      <p:pic>
        <p:nvPicPr>
          <p:cNvPr id="2050" name="Picture 2" descr="D:\Академия управления\2025\ПЯТИЛЕТКА КАЧЕСТВА – ИТОГИ ГОДА БЛАГОУСТРОЙСТВА\пикт\газон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737835"/>
            <a:ext cx="805763" cy="63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Академия управления\2025\ПЯТИЛЕТКА КАЧЕСТВА – ИТОГИ ГОДА БЛАГОУСТРОЙСТВА\пикт\дерев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00" y="1668158"/>
            <a:ext cx="813328" cy="677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Академия управления\2025\ПЯТИЛЕТКА КАЧЕСТВА – ИТОГИ ГОДА БЛАГОУСТРОЙСТВА\пикт\куст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682175"/>
            <a:ext cx="817567" cy="81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Академия управления\2025\ПЯТИЛЕТКА КАЧЕСТВА – ИТОГИ ГОДА БЛАГОУСТРОЙСТВА\пикт\цветы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103" y="1720464"/>
            <a:ext cx="709049" cy="70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343408" y="1766839"/>
            <a:ext cx="157074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&gt; 377 тыс.</a:t>
            </a:r>
            <a:r>
              <a:rPr lang="ru-RU" sz="1400" dirty="0"/>
              <a:t> </a:t>
            </a:r>
            <a:br>
              <a:rPr lang="ru-RU" sz="1400" dirty="0"/>
            </a:br>
            <a:r>
              <a:rPr lang="ru-RU" sz="1400" dirty="0"/>
              <a:t>кустарников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305508" y="1766839"/>
            <a:ext cx="157074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&gt; 3</a:t>
            </a:r>
            <a:r>
              <a:rPr lang="en-US" sz="2400" b="1" dirty="0"/>
              <a:t>2</a:t>
            </a:r>
            <a:r>
              <a:rPr lang="ru-RU" sz="2400" b="1" dirty="0"/>
              <a:t> млн</a:t>
            </a:r>
            <a:r>
              <a:rPr lang="ru-RU" sz="1400" dirty="0"/>
              <a:t> </a:t>
            </a:r>
            <a:br>
              <a:rPr lang="ru-RU" sz="1400" dirty="0"/>
            </a:br>
            <a:r>
              <a:rPr lang="ru-RU" sz="1400" dirty="0"/>
              <a:t>цветов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393740" y="1766839"/>
            <a:ext cx="157074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441 га</a:t>
            </a:r>
            <a:br>
              <a:rPr lang="ru-RU" sz="1400" dirty="0"/>
            </a:br>
            <a:r>
              <a:rPr lang="ru-RU" sz="1400" dirty="0"/>
              <a:t>газонов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83981" y="2715766"/>
            <a:ext cx="80833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Лидеры по озеленению (за 9 месяцев 2025 года)</a:t>
            </a:r>
            <a:endParaRPr lang="ru-RU" dirty="0"/>
          </a:p>
          <a:p>
            <a:pPr algn="ctr"/>
            <a:r>
              <a:rPr lang="ru-RU" b="1" dirty="0"/>
              <a:t>Деревья: </a:t>
            </a:r>
            <a:r>
              <a:rPr lang="ru-RU" dirty="0"/>
              <a:t>Брестская обл. – </a:t>
            </a:r>
            <a:r>
              <a:rPr lang="en-US" dirty="0"/>
              <a:t>95</a:t>
            </a:r>
            <a:r>
              <a:rPr lang="ru-RU" dirty="0"/>
              <a:t> тыс., Минская обл. – 5</a:t>
            </a:r>
            <a:r>
              <a:rPr lang="en-US" dirty="0"/>
              <a:t>0</a:t>
            </a:r>
            <a:r>
              <a:rPr lang="ru-RU" dirty="0"/>
              <a:t> тыс. </a:t>
            </a:r>
            <a:r>
              <a:rPr lang="ru-RU" b="1" dirty="0"/>
              <a:t>Кустарники: </a:t>
            </a:r>
            <a:br>
              <a:rPr lang="ru-RU" b="1" dirty="0"/>
            </a:br>
            <a:r>
              <a:rPr lang="ru-RU" dirty="0" err="1"/>
              <a:t>г.Минск</a:t>
            </a:r>
            <a:r>
              <a:rPr lang="ru-RU" dirty="0"/>
              <a:t> – 17</a:t>
            </a:r>
            <a:r>
              <a:rPr lang="en-US" dirty="0"/>
              <a:t>7</a:t>
            </a:r>
            <a:r>
              <a:rPr lang="ru-RU" dirty="0"/>
              <a:t> тыс., Могилевская обл. – 47 тыс. </a:t>
            </a:r>
            <a:r>
              <a:rPr lang="ru-RU" b="1" dirty="0"/>
              <a:t>Цветы: </a:t>
            </a:r>
            <a:r>
              <a:rPr lang="ru-RU" dirty="0" err="1"/>
              <a:t>г.Минск</a:t>
            </a:r>
            <a:r>
              <a:rPr lang="ru-RU" dirty="0"/>
              <a:t> – 10,6 млн</a:t>
            </a:r>
          </a:p>
        </p:txBody>
      </p:sp>
    </p:spTree>
    <p:extLst>
      <p:ext uri="{BB962C8B-B14F-4D97-AF65-F5344CB8AC3E}">
        <p14:creationId xmlns:p14="http://schemas.microsoft.com/office/powerpoint/2010/main" val="3444173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5576" y="309712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182C7F"/>
                </a:solidFill>
              </a:rPr>
              <a:t>ФИНАНСИРОВАНИЕ ДОРОЖНОГО РЕМОНТА</a:t>
            </a:r>
            <a:br>
              <a:rPr lang="ru-RU" sz="2200" b="1" dirty="0">
                <a:solidFill>
                  <a:srgbClr val="182C7F"/>
                </a:solidFill>
              </a:rPr>
            </a:br>
            <a:r>
              <a:rPr lang="ru-RU" sz="2200" b="1" dirty="0">
                <a:solidFill>
                  <a:srgbClr val="182C7F"/>
                </a:solidFill>
              </a:rPr>
              <a:t>(2022-2025 ГГ., МЛРД РУБ.)</a:t>
            </a:r>
            <a:endParaRPr lang="ru-RU" sz="2200" b="1" dirty="0">
              <a:solidFill>
                <a:srgbClr val="182C7F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3517707"/>
            <a:ext cx="46085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Автодороги:</a:t>
            </a:r>
            <a:br>
              <a:rPr lang="ru-RU" sz="1400" dirty="0"/>
            </a:br>
            <a:r>
              <a:rPr lang="ru-RU" sz="1400" dirty="0"/>
              <a:t>• Ремонт покрытия: 4 215 км</a:t>
            </a:r>
            <a:br>
              <a:rPr lang="ru-RU" sz="1400" dirty="0"/>
            </a:br>
            <a:r>
              <a:rPr lang="ru-RU" sz="1400" dirty="0"/>
              <a:t>• Уборка территории: 11 000 км</a:t>
            </a:r>
            <a:br>
              <a:rPr lang="ru-RU" sz="1400" dirty="0"/>
            </a:br>
            <a:r>
              <a:rPr lang="ru-RU" sz="1400" dirty="0"/>
              <a:t>• Освещение: 985 опор</a:t>
            </a:r>
            <a:br>
              <a:rPr lang="ru-RU" sz="1400" dirty="0"/>
            </a:br>
            <a:r>
              <a:rPr lang="ru-RU" sz="1400" dirty="0"/>
              <a:t>• Малые формы: 154 шт.</a:t>
            </a:r>
            <a:br>
              <a:rPr lang="ru-RU" sz="1400" dirty="0"/>
            </a:br>
            <a:r>
              <a:rPr lang="ru-RU" sz="1400" dirty="0"/>
              <a:t>• Придорожный сервис: 2 объекта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702113" y="97821"/>
            <a:ext cx="200206" cy="68356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383917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3158093"/>
            <a:ext cx="44444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/>
              <a:t>Выполнение плана за 9 месяцев 2025 года: 89%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707904" y="3517707"/>
            <a:ext cx="46085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Железные дороги:</a:t>
            </a:r>
            <a:br>
              <a:rPr lang="ru-RU" sz="1400" dirty="0"/>
            </a:br>
            <a:r>
              <a:rPr lang="ru-RU" sz="1400" dirty="0"/>
              <a:t>• Уборка территории: 1 953 км</a:t>
            </a:r>
            <a:br>
              <a:rPr lang="ru-RU" sz="1400" dirty="0"/>
            </a:br>
            <a:r>
              <a:rPr lang="ru-RU" sz="1400" dirty="0"/>
              <a:t>• Ремонт пути: 116 км</a:t>
            </a:r>
            <a:br>
              <a:rPr lang="ru-RU" sz="1400" dirty="0"/>
            </a:br>
            <a:r>
              <a:rPr lang="ru-RU" sz="1400" dirty="0"/>
              <a:t>• Остановочные пункты: 60</a:t>
            </a:r>
            <a:br>
              <a:rPr lang="ru-RU" sz="1400" dirty="0"/>
            </a:br>
            <a:r>
              <a:rPr lang="ru-RU" sz="1400" dirty="0"/>
              <a:t>• Пассажирские платформы: 30</a:t>
            </a:r>
            <a:br>
              <a:rPr lang="ru-RU" sz="1400" dirty="0"/>
            </a:br>
            <a:r>
              <a:rPr lang="ru-RU" sz="1400" dirty="0"/>
              <a:t>• Освещение: 16 объектов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27584" y="404999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426335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827584" y="447925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27584" y="468753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784144" y="468753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784144" y="447671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784144" y="427351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784144" y="405507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784144" y="3839175"/>
            <a:ext cx="100581" cy="10058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1883028"/>
            <a:ext cx="68320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dirty="0"/>
              <a:t>0,93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025907" y="1491630"/>
            <a:ext cx="5725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1,4</a:t>
            </a:r>
            <a:endParaRPr lang="ru-RU" sz="22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756059" y="957957"/>
            <a:ext cx="5757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2,2</a:t>
            </a:r>
            <a:endParaRPr lang="ru-RU" sz="22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343060" y="881757"/>
            <a:ext cx="7296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&gt;</a:t>
            </a:r>
            <a:r>
              <a:rPr lang="ru-RU" sz="2400" b="1" dirty="0"/>
              <a:t>2,3</a:t>
            </a:r>
          </a:p>
        </p:txBody>
      </p:sp>
    </p:spTree>
    <p:extLst>
      <p:ext uri="{BB962C8B-B14F-4D97-AF65-F5344CB8AC3E}">
        <p14:creationId xmlns:p14="http://schemas.microsoft.com/office/powerpoint/2010/main" val="17430181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04048" y="411510"/>
            <a:ext cx="3672407" cy="4387885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237488" y="1396970"/>
            <a:ext cx="343896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Цель пятилетки:</a:t>
            </a:r>
          </a:p>
          <a:p>
            <a:r>
              <a:rPr lang="ru-RU" sz="1600" dirty="0">
                <a:solidFill>
                  <a:schemeClr val="bg1"/>
                </a:solidFill>
              </a:rPr>
              <a:t>отремонтировать порядка 500 мостовых сооружений</a:t>
            </a:r>
          </a:p>
          <a:p>
            <a:r>
              <a:rPr lang="ru-RU" sz="1600" dirty="0">
                <a:solidFill>
                  <a:schemeClr val="bg1"/>
                </a:solidFill>
              </a:rPr>
              <a:t>Общая длина – 24 тыс. </a:t>
            </a:r>
            <a:r>
              <a:rPr lang="ru-RU" sz="1600" dirty="0" err="1">
                <a:solidFill>
                  <a:schemeClr val="bg1"/>
                </a:solidFill>
              </a:rPr>
              <a:t>пог</a:t>
            </a:r>
            <a:r>
              <a:rPr lang="ru-RU" sz="1600" dirty="0">
                <a:solidFill>
                  <a:schemeClr val="bg1"/>
                </a:solidFill>
              </a:rPr>
              <a:t>. м</a:t>
            </a:r>
          </a:p>
          <a:p>
            <a:r>
              <a:rPr lang="ru-RU" sz="1600" dirty="0">
                <a:solidFill>
                  <a:schemeClr val="bg1"/>
                </a:solidFill>
              </a:rPr>
              <a:t>Темп роста – +30% к прошлой пятилетке</a:t>
            </a:r>
          </a:p>
          <a:p>
            <a:endParaRPr lang="ru-RU" sz="1600" dirty="0">
              <a:solidFill>
                <a:schemeClr val="bg1"/>
              </a:solidFill>
            </a:endParaRPr>
          </a:p>
          <a:p>
            <a:r>
              <a:rPr lang="ru-RU" sz="1600" b="1" dirty="0">
                <a:solidFill>
                  <a:schemeClr val="bg1"/>
                </a:solidFill>
              </a:rPr>
              <a:t>Знаковый объект: мост в </a:t>
            </a:r>
            <a:r>
              <a:rPr lang="ru-RU" sz="1600" b="1" dirty="0" err="1">
                <a:solidFill>
                  <a:schemeClr val="bg1"/>
                </a:solidFill>
              </a:rPr>
              <a:t>г.Мозыре</a:t>
            </a:r>
            <a:endParaRPr lang="ru-RU" sz="1600" b="1" dirty="0">
              <a:solidFill>
                <a:schemeClr val="bg1"/>
              </a:solidFill>
            </a:endParaRPr>
          </a:p>
          <a:p>
            <a:r>
              <a:rPr lang="ru-RU" sz="1600" dirty="0">
                <a:solidFill>
                  <a:schemeClr val="bg1"/>
                </a:solidFill>
              </a:rPr>
              <a:t>Протяженность – </a:t>
            </a:r>
            <a:r>
              <a:rPr lang="ru-RU" sz="1600" b="1" dirty="0">
                <a:solidFill>
                  <a:schemeClr val="bg1"/>
                </a:solidFill>
              </a:rPr>
              <a:t>свыше 900 м</a:t>
            </a:r>
          </a:p>
          <a:p>
            <a:r>
              <a:rPr lang="ru-RU" sz="1600" dirty="0">
                <a:solidFill>
                  <a:schemeClr val="bg1"/>
                </a:solidFill>
              </a:rPr>
              <a:t>Уширение –</a:t>
            </a:r>
            <a:r>
              <a:rPr lang="ru-RU" sz="1600" b="1" dirty="0">
                <a:solidFill>
                  <a:schemeClr val="bg1"/>
                </a:solidFill>
              </a:rPr>
              <a:t> +3 м</a:t>
            </a:r>
          </a:p>
          <a:p>
            <a:r>
              <a:rPr lang="ru-RU" sz="1600" dirty="0">
                <a:solidFill>
                  <a:schemeClr val="bg1"/>
                </a:solidFill>
              </a:rPr>
              <a:t>Статус – </a:t>
            </a:r>
            <a:r>
              <a:rPr lang="ru-RU" sz="1600" b="1" dirty="0">
                <a:solidFill>
                  <a:schemeClr val="bg1"/>
                </a:solidFill>
              </a:rPr>
              <a:t>один из крупнейших </a:t>
            </a:r>
            <a:r>
              <a:rPr lang="ru-RU" sz="1600" b="1" dirty="0" err="1">
                <a:solidFill>
                  <a:schemeClr val="bg1"/>
                </a:solidFill>
              </a:rPr>
              <a:t>автомостов</a:t>
            </a:r>
            <a:r>
              <a:rPr lang="ru-RU" sz="1600" b="1" dirty="0">
                <a:solidFill>
                  <a:schemeClr val="bg1"/>
                </a:solidFill>
              </a:rPr>
              <a:t> страны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62860" y="-74290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5300787" y="3075806"/>
            <a:ext cx="307892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5148064" y="632977"/>
            <a:ext cx="30557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МАСШТАБНАЯ ПРОГРАММА </a:t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РЕМОНТА МОСТОВ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62951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9688" y="478002"/>
            <a:ext cx="3888432" cy="21962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1560" y="652794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 начала года участие в мероприятиях по благоустройству приняли </a:t>
            </a:r>
            <a:r>
              <a:rPr lang="ru-RU" b="1" dirty="0">
                <a:solidFill>
                  <a:schemeClr val="bg1"/>
                </a:solidFill>
              </a:rPr>
              <a:t>более 1</a:t>
            </a:r>
            <a:r>
              <a:rPr lang="en-US" b="1" dirty="0">
                <a:solidFill>
                  <a:schemeClr val="bg1"/>
                </a:solidFill>
              </a:rPr>
              <a:t>,2</a:t>
            </a:r>
            <a:r>
              <a:rPr lang="ru-RU" b="1" dirty="0">
                <a:solidFill>
                  <a:schemeClr val="bg1"/>
                </a:solidFill>
              </a:rPr>
              <a:t> млн граждан.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1617644"/>
            <a:ext cx="3816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chemeClr val="bg1"/>
                </a:solidFill>
              </a:rPr>
              <a:t>Реализуется 90 гражданских инициатив</a:t>
            </a:r>
            <a:r>
              <a:rPr lang="ru-RU" sz="1600" i="1" dirty="0">
                <a:solidFill>
                  <a:schemeClr val="bg1"/>
                </a:solidFill>
              </a:rPr>
              <a:t> по озеленению и благоустройству территорий.</a:t>
            </a:r>
            <a:endParaRPr lang="ru-RU" sz="1600" b="1" i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897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79512" y="332551"/>
            <a:ext cx="1080119" cy="943055"/>
          </a:xfrm>
          <a:prstGeom prst="rect">
            <a:avLst/>
          </a:prstGeom>
          <a:solidFill>
            <a:srgbClr val="182C7F">
              <a:alpha val="80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6" name="TextBox 5"/>
          <p:cNvSpPr txBox="1"/>
          <p:nvPr/>
        </p:nvSpPr>
        <p:spPr>
          <a:xfrm>
            <a:off x="1080119" y="853615"/>
            <a:ext cx="398447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Помните, что то, что не сделали вы, никто не сделает. Каждый должен делать свое дело. Каждый за свой клочок земли, за свой кусочек работы отвечает и должен это делать. Это – главное.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9650" y="77389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4704557" y="2051243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092448" y="4208770"/>
            <a:ext cx="40441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церемония открытия обновленного моста через </a:t>
            </a:r>
            <a:r>
              <a:rPr lang="ru-RU" sz="14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р.Припять</a:t>
            </a: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6 ноября 2025 г. </a:t>
            </a:r>
            <a:b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15005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 rot="5400000">
            <a:off x="1092520" y="-835724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7828601" y="3538157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Изображение выглядит как текст, снимок экрана, Шрифт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FFED3A46-E3A6-A9C0-B29A-66A9A5E52E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48151"/>
            <a:ext cx="3608183" cy="5103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741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3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91881" y="843558"/>
            <a:ext cx="43539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Качество – это одновременно и конечный результат, и путь. </a:t>
            </a:r>
            <a:b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наш основной ресурс наряду </a:t>
            </a:r>
            <a:b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трудолюбием, интеллектом и дисциплиной, благодаря которым мы живем в независимой стране вопреки беспрецедентному давлению. Тридцать лет – мирных и созидательных.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55776" y="51470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088933" y="1521379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-89169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995937" y="3725819"/>
            <a:ext cx="46805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b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церемония вручения символов Государственного </a:t>
            </a:r>
            <a:b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знака качества, 23 января 2025 г.</a:t>
            </a:r>
          </a:p>
        </p:txBody>
      </p:sp>
      <p:sp>
        <p:nvSpPr>
          <p:cNvPr id="2" name="AutoShape 2" descr="Лукашенко на ВНС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Лукашенко на ВНС фото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050264"/>
      </p:ext>
    </p:extLst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" r="137"/>
          <a:stretch/>
        </p:blipFill>
        <p:spPr bwMode="auto">
          <a:xfrm>
            <a:off x="0" y="0"/>
            <a:ext cx="3851920" cy="5146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D:\Академия управления\фото1\фон.jpg" id="11" name="Picture 3"/>
          <p:cNvPicPr>
            <a:picLocks noChangeArrowheads="1" noChangeAspect="1"/>
          </p:cNvPicPr>
          <p:nvPr/>
        </p:nvPicPr>
        <p:blipFill rotWithShape="1">
          <a:blip cstate="screen"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652120" y="0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19871" y="555526"/>
            <a:ext cx="5616625" cy="237626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690173" y="656567"/>
            <a:ext cx="5202307" cy="212365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z="22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 весеннем республиканском субботнике приняли участие 2 361,1 тыс. человек, </a:t>
            </a:r>
            <a:r>
              <a:rPr b="1" dirty="0" lang="be-BY" sz="22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за</a:t>
            </a:r>
            <a:r>
              <a:rPr b="1" dirty="0" err="1" lang="ru-RU" sz="22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работано</a:t>
            </a:r>
            <a:r>
              <a:rPr b="1" dirty="0" lang="ru-RU" sz="22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18 млн 549,4 тыс. белорусских рублей. В осеннем – 2 303,7 тыс. человек, </a:t>
            </a:r>
            <a:r>
              <a:rPr b="1" dirty="0" lang="be-BY" sz="22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за</a:t>
            </a:r>
            <a:r>
              <a:rPr b="1" dirty="0" err="1" lang="ru-RU" sz="22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работано</a:t>
            </a:r>
            <a:r>
              <a:rPr b="1" dirty="0" lang="ru-RU" sz="2200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19 668,7 тыс. белорусских рублей.</a:t>
            </a: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-22257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128181" y="3066625"/>
            <a:ext cx="476429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ru-RU" sz="1600"/>
              <a:t>Денежные средства, заработанные в ходе проведения субботников, направлены  </a:t>
            </a:r>
            <a:br>
              <a:rPr dirty="0" lang="ru-RU" sz="1600"/>
            </a:br>
            <a:r>
              <a:rPr dirty="0" lang="ru-RU" sz="1600"/>
              <a:t>на строительство </a:t>
            </a:r>
            <a:r>
              <a:rPr b="1" dirty="0" lang="ru-RU" sz="1600"/>
              <a:t>Национального исторического музея Беларуси</a:t>
            </a:r>
            <a:r>
              <a:rPr dirty="0" lang="ru-RU" sz="1600"/>
              <a:t>, кроме этого </a:t>
            </a:r>
            <a:r>
              <a:rPr b="1" dirty="0" lang="ru-RU" sz="1600"/>
              <a:t>50% средств </a:t>
            </a:r>
            <a:r>
              <a:rPr dirty="0" lang="ru-RU" sz="1600"/>
              <a:t>от осеннего субботника остались </a:t>
            </a:r>
            <a:r>
              <a:rPr b="1" dirty="0" lang="ru-RU" sz="1600"/>
              <a:t>в распоряжении облисполкомов и Минского горисполкома </a:t>
            </a:r>
            <a:br>
              <a:rPr b="1" dirty="0" lang="ru-RU" sz="1600"/>
            </a:br>
            <a:r>
              <a:rPr dirty="0" lang="ru-RU" sz="1600"/>
              <a:t>с возможностью  целевого финансирования значимых объектов в регионах страны.</a:t>
            </a:r>
          </a:p>
        </p:txBody>
      </p:sp>
    </p:spTree>
    <p:extLst>
      <p:ext uri="{BB962C8B-B14F-4D97-AF65-F5344CB8AC3E}">
        <p14:creationId xmlns:p14="http://schemas.microsoft.com/office/powerpoint/2010/main" val="166352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3752" y="0"/>
            <a:ext cx="313184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380312" y="7987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7737" y="938140"/>
            <a:ext cx="289633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chemeClr val="bg1"/>
                </a:solidFill>
              </a:rPr>
              <a:t>ПО ИТОГАМ РАБОТЫ ЗА </a:t>
            </a:r>
            <a:br>
              <a:rPr lang="ru-RU" sz="2600" b="1" dirty="0">
                <a:solidFill>
                  <a:schemeClr val="bg1"/>
                </a:solidFill>
              </a:rPr>
            </a:br>
            <a:r>
              <a:rPr lang="ru-RU" sz="2600" b="1" dirty="0">
                <a:solidFill>
                  <a:schemeClr val="bg1"/>
                </a:solidFill>
              </a:rPr>
              <a:t>9 МЕСЯЦЕВ 2025 ГОДА МИНИСТЕРСТВОМ ЖКХ ВЫПОЛНЕНЫ СЛЕДУЮЩИЕ МЕРОПРИЯТИЯ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915566"/>
            <a:ext cx="43052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ремонт </a:t>
            </a:r>
            <a:r>
              <a:rPr lang="ru-RU" sz="1600" b="1" dirty="0"/>
              <a:t>11 012,6 тыс. кв. м </a:t>
            </a:r>
            <a:r>
              <a:rPr lang="ru-RU" sz="1600" dirty="0"/>
              <a:t>улично-дорожной сети (план выполнен на 112%)</a:t>
            </a:r>
          </a:p>
          <a:p>
            <a:endParaRPr lang="ru-RU" sz="1600" dirty="0"/>
          </a:p>
          <a:p>
            <a:r>
              <a:rPr lang="ru-RU" sz="1600" dirty="0"/>
              <a:t>устройство </a:t>
            </a:r>
            <a:r>
              <a:rPr lang="ru-RU" sz="1600" b="1" dirty="0"/>
              <a:t>291,8 тыс. кв. м </a:t>
            </a:r>
            <a:r>
              <a:rPr lang="ru-RU" sz="1600" dirty="0"/>
              <a:t>тротуаров, пешеходных и велосипедных дорожек (план выполнен более, чем в 2 раза)</a:t>
            </a:r>
          </a:p>
          <a:p>
            <a:endParaRPr lang="ru-RU" sz="1600" dirty="0"/>
          </a:p>
          <a:p>
            <a:r>
              <a:rPr lang="ru-RU" sz="1600" dirty="0"/>
              <a:t>обустройство и ремонт </a:t>
            </a:r>
            <a:r>
              <a:rPr lang="ru-RU" sz="1600" b="1" dirty="0"/>
              <a:t>313</a:t>
            </a:r>
            <a:r>
              <a:rPr lang="ru-RU" sz="1600" dirty="0"/>
              <a:t> автомобильных и велосипедных парковок и стоянок (план выполнен на 134%)</a:t>
            </a:r>
          </a:p>
          <a:p>
            <a:endParaRPr lang="ru-RU" sz="1600" dirty="0"/>
          </a:p>
          <a:p>
            <a:r>
              <a:rPr lang="ru-RU" sz="1600" dirty="0"/>
              <a:t>установка </a:t>
            </a:r>
            <a:r>
              <a:rPr lang="ru-RU" sz="1600" b="1" dirty="0"/>
              <a:t>8 010 </a:t>
            </a:r>
            <a:r>
              <a:rPr lang="ru-RU" sz="1600" dirty="0"/>
              <a:t>малых архитектурных форм (план выполнен на 170%) и ремонт </a:t>
            </a:r>
            <a:r>
              <a:rPr lang="ru-RU" sz="1600" b="1" dirty="0"/>
              <a:t>20 378 </a:t>
            </a:r>
            <a:r>
              <a:rPr lang="ru-RU" sz="1600" dirty="0"/>
              <a:t>малых архитектурных форм (план выполнен</a:t>
            </a:r>
            <a:br>
              <a:rPr lang="ru-RU" sz="1600" dirty="0"/>
            </a:br>
            <a:r>
              <a:rPr lang="ru-RU" sz="1600" dirty="0"/>
              <a:t>на 124%) и др.</a:t>
            </a:r>
          </a:p>
        </p:txBody>
      </p:sp>
      <p:pic>
        <p:nvPicPr>
          <p:cNvPr id="2050" name="Picture 2" descr="D:\Академия управления\2025\ПЯТИЛЕТКА КАЧЕСТВА – ИТОГИ ГОДА БЛАГОУСТРОЙСТВА\пикт\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227" y="707529"/>
            <a:ext cx="865124" cy="878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Академия управления\2025\ПЯТИЛЕТКА КАЧЕСТВА – ИТОГИ ГОДА БЛАГОУСТРОЙСТВА\пикт\i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227" y="3651869"/>
            <a:ext cx="828069" cy="803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Академия управления\2025\ПЯТИЛЕТКА КАЧЕСТВА – ИТОГИ ГОДА БЛАГОУСТРОЙСТВА\пикт\LEraMnbDVRQo65XVhJr40UdR897617o1_norm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698" y="2519900"/>
            <a:ext cx="1939583" cy="1077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Академия управления\2025\ПЯТИЛЕТКА КАЧЕСТВА – ИТОГИ ГОДА БЛАГОУСТРОЙСТВА\пикт\Пиктограмма_ремонт_тротуара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586171"/>
            <a:ext cx="813931" cy="944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2426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3856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21216" y="483518"/>
            <a:ext cx="8208912" cy="146951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TextBox 5"/>
          <p:cNvSpPr txBox="1"/>
          <p:nvPr/>
        </p:nvSpPr>
        <p:spPr>
          <a:xfrm>
            <a:off x="792500" y="709734"/>
            <a:ext cx="7704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 январь-октябрь 2025 г. в Беларуси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снесено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4 516 пустующих жилых домов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В хозяйственный оборот в результате этих мероприятий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вовлечено 989 га земли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466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5506"/>
            <a:ext cx="5544616" cy="205222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83568" y="580786"/>
            <a:ext cx="55446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Всего в стране насчитывается 85 объектов </a:t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сортировки отходов и извлечения вторичных материальных ресурсов, позволяющих обрабатывать порядка 1,5 млн т отходов (около 40% от общего объема).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34078" y="2813903"/>
            <a:ext cx="32403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/>
              <a:t>За 9 месяцев 2025 года МЖКХ </a:t>
            </a:r>
            <a:r>
              <a:rPr lang="ru-RU" sz="1600" b="1" i="1" dirty="0"/>
              <a:t>установлено 4 217 контейнерных площадок</a:t>
            </a:r>
            <a:r>
              <a:rPr lang="ru-RU" sz="1600" i="1" dirty="0"/>
              <a:t>,  также установлено, отремонтировано </a:t>
            </a:r>
            <a:r>
              <a:rPr lang="ru-RU" sz="1600" b="1" i="1" dirty="0"/>
              <a:t>25 944 </a:t>
            </a:r>
            <a:r>
              <a:rPr lang="ru-RU" sz="1600" i="1" dirty="0"/>
              <a:t>контейнеров для сбора коммунальных отходов </a:t>
            </a:r>
            <a:endParaRPr lang="ru-RU" sz="1600" b="1" dirty="0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D:\Академия управления\2025\ПЯТИЛЕТКА КАЧЕСТВА – ИТОГИ ГОДА БЛАГОУСТРОЙСТВА\пикт\мусо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34464"/>
            <a:ext cx="1238542" cy="123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3283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3856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21216" y="339502"/>
            <a:ext cx="8208912" cy="136815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TextBox 5"/>
          <p:cNvSpPr txBox="1"/>
          <p:nvPr/>
        </p:nvSpPr>
        <p:spPr>
          <a:xfrm>
            <a:off x="792500" y="483518"/>
            <a:ext cx="7704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ОХВАТ НАСЕЛЕНИЯ УСЛУГОЙ ПО ОБРАЩЕНИЮ С ТВЕРДЫМИ КОММУНАЛЬНЫМИ ОТХОДАМИ СОСТАВЛЯЕТ 100%. БОЛЕЕ 85% БЕЛОРУСОВ ИМЕЮТ УСЛОВИЯ ДЛЯ РАЗДЕЛЬНОГО СБОРА ОТХОДОВ.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619672" y="1810524"/>
            <a:ext cx="71287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/>
              <a:t>Благодаря развитию инфраструктуры удалось существенно нарастить объем сбора пригодных для повторного использования ресурсов. К примеру, </a:t>
            </a:r>
            <a:r>
              <a:rPr lang="ru-RU" sz="1400" b="1" i="1" dirty="0"/>
              <a:t>отходов пластика – более чем в 4 раза, стекла – более чем в 3, шин – в 2,6 раза.</a:t>
            </a:r>
            <a:endParaRPr lang="ru-RU" sz="1400" b="1" dirty="0"/>
          </a:p>
        </p:txBody>
      </p:sp>
      <p:pic>
        <p:nvPicPr>
          <p:cNvPr id="4098" name="Picture 2" descr="D:\Академия управления\2025\ПЯТИЛЕТКА КАЧЕСТВА – ИТОГИ ГОДА БЛАГОУСТРОЙСТВА\пикт\maxresdefaul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87" y="1810524"/>
            <a:ext cx="829085" cy="87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0454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96136" y="793575"/>
            <a:ext cx="2742064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 Беларусь входит в первую десятку лесных государств Европы: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40,3% ТЕРРИТОРИИ НАШЕЙ СТРАНЫ ПОКРЫТО ЛЕСОМ.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99992" y="2813902"/>
            <a:ext cx="46085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Общая площадь лесов:</a:t>
            </a:r>
            <a:r>
              <a:rPr lang="ru-RU" sz="1600" dirty="0"/>
              <a:t> 9,7 млн га </a:t>
            </a:r>
            <a:br>
              <a:rPr lang="ru-RU" sz="1600" dirty="0"/>
            </a:br>
            <a:r>
              <a:rPr lang="ru-RU" sz="1600" b="1" dirty="0"/>
              <a:t>Особо охраняемые природные территории:</a:t>
            </a:r>
            <a:r>
              <a:rPr lang="ru-RU" sz="1600" dirty="0"/>
              <a:t> </a:t>
            </a:r>
            <a:br>
              <a:rPr lang="ru-RU" sz="1600" dirty="0"/>
            </a:br>
            <a:r>
              <a:rPr lang="ru-RU" sz="1600" dirty="0"/>
              <a:t>почти 2 млн га (16% от всех лесов): </a:t>
            </a:r>
            <a:br>
              <a:rPr lang="ru-RU" sz="1600" dirty="0"/>
            </a:br>
            <a:r>
              <a:rPr lang="ru-RU" sz="1600" dirty="0"/>
              <a:t>4 национальных парка, 1 заповедник,</a:t>
            </a:r>
            <a:br>
              <a:rPr lang="ru-RU" sz="1600" dirty="0"/>
            </a:br>
            <a:r>
              <a:rPr lang="ru-RU" sz="1600" dirty="0"/>
              <a:t>37</a:t>
            </a:r>
            <a:r>
              <a:rPr lang="en-US" sz="1600" dirty="0"/>
              <a:t>6</a:t>
            </a:r>
            <a:r>
              <a:rPr lang="ru-RU" sz="1600" dirty="0"/>
              <a:t> заказников и 9</a:t>
            </a:r>
            <a:r>
              <a:rPr lang="en-US" sz="1600" dirty="0"/>
              <a:t>69</a:t>
            </a:r>
            <a:r>
              <a:rPr lang="ru-RU" sz="1600" dirty="0"/>
              <a:t> памятника природы.</a:t>
            </a:r>
          </a:p>
          <a:p>
            <a:r>
              <a:rPr lang="ru-RU" sz="1600" b="1" dirty="0"/>
              <a:t>Преобладающие хвойные</a:t>
            </a:r>
            <a:r>
              <a:rPr lang="en-US" sz="1600" b="1" dirty="0"/>
              <a:t> </a:t>
            </a:r>
            <a:r>
              <a:rPr lang="ru-RU" sz="1600" b="1" dirty="0"/>
              <a:t>породы</a:t>
            </a:r>
            <a:r>
              <a:rPr lang="en-US" sz="1600" b="1" dirty="0"/>
              <a:t> -</a:t>
            </a:r>
            <a:r>
              <a:rPr lang="ru-RU" sz="1600" b="1" dirty="0"/>
              <a:t> 57%</a:t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-461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60336" y="2899576"/>
            <a:ext cx="144016" cy="14401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60336" y="3147814"/>
            <a:ext cx="144016" cy="14401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60336" y="4135208"/>
            <a:ext cx="144016" cy="14401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54918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 rot="5400000">
            <a:off x="8596207" y="4310650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388424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11960" y="671522"/>
            <a:ext cx="468052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182C7F"/>
                </a:solidFill>
              </a:rPr>
              <a:t>В РАМКАХ РЕСПУБЛИКАНСКОЙ АКЦИИ «ДАЙ ЛЕСУ НОВАЕ ЖЫЦЦЁ!», ПРИУРОЧЕННОЙ К ГОДУ БЛАГОУСТРОЙСТВА, ПРИНЯЛИ УЧАСТИЕ БОЛЕЕ 113 ТЫС. ЧЕЛОВЕК.</a:t>
            </a:r>
          </a:p>
          <a:p>
            <a:endParaRPr lang="ru-RU" sz="2200" b="1" dirty="0">
              <a:solidFill>
                <a:srgbClr val="182C7F"/>
              </a:solidFill>
            </a:endParaRPr>
          </a:p>
          <a:p>
            <a:r>
              <a:rPr lang="ru-RU" sz="2200" b="1" i="1" dirty="0">
                <a:solidFill>
                  <a:srgbClr val="182C7F"/>
                </a:solidFill>
              </a:rPr>
              <a:t>Совместными усилиями за время проведения акции было высажено примерно 45 млн деревьев, создано около 7 тыс. га лесных культур.</a:t>
            </a:r>
          </a:p>
        </p:txBody>
      </p:sp>
    </p:spTree>
    <p:extLst>
      <p:ext uri="{BB962C8B-B14F-4D97-AF65-F5344CB8AC3E}">
        <p14:creationId xmlns:p14="http://schemas.microsoft.com/office/powerpoint/2010/main" val="7997709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6087</TotalTime>
  <Words>855</Words>
  <Application>Microsoft Office PowerPoint</Application>
  <PresentationFormat>Экран (16:9)</PresentationFormat>
  <Paragraphs>60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Юрий Чеботарёв</cp:lastModifiedBy>
  <cp:revision>355</cp:revision>
  <dcterms:created xsi:type="dcterms:W3CDTF">2024-07-24T10:48:12Z</dcterms:created>
  <dcterms:modified xsi:type="dcterms:W3CDTF">2025-12-05T06:22:26Z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952010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S10.9.4</vt:lpwstr>
  </property>
</Properties>
</file>