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13"/>
  </p:notesMasterIdLst>
  <p:sldIdLst>
    <p:sldId id="291" r:id="rId4"/>
    <p:sldId id="285" r:id="rId5"/>
    <p:sldId id="294" r:id="rId6"/>
    <p:sldId id="298" r:id="rId7"/>
    <p:sldId id="287" r:id="rId8"/>
    <p:sldId id="283" r:id="rId9"/>
    <p:sldId id="302" r:id="rId10"/>
    <p:sldId id="290" r:id="rId11"/>
    <p:sldId id="28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1BA5"/>
    <a:srgbClr val="D3E3A5"/>
    <a:srgbClr val="D4E571"/>
    <a:srgbClr val="9EFD97"/>
    <a:srgbClr val="F5F083"/>
    <a:srgbClr val="FA7285"/>
    <a:srgbClr val="3636F6"/>
    <a:srgbClr val="0A0AE4"/>
    <a:srgbClr val="82F173"/>
    <a:srgbClr val="704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2" autoAdjust="0"/>
  </p:normalViewPr>
  <p:slideViewPr>
    <p:cSldViewPr>
      <p:cViewPr varScale="1">
        <p:scale>
          <a:sx n="58" d="100"/>
          <a:sy n="58" d="100"/>
        </p:scale>
        <p:origin x="53" y="5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871266055523361"/>
          <c:y val="3.8411152322106658E-2"/>
          <c:w val="0.79139254797514991"/>
          <c:h val="0.73297625050208093"/>
        </c:manualLayout>
      </c:layout>
      <c:area3D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solidFill>
              <a:srgbClr val="9EFD97"/>
            </a:solidFill>
          </c:spPr>
          <c:cat>
            <c:numRef>
              <c:f>Лист1!$A$2:$A$4</c:f>
              <c:numCache>
                <c:formatCode>m/d/yyyy</c:formatCode>
                <c:ptCount val="3"/>
              </c:numCache>
            </c:numRef>
          </c:cat>
          <c:val>
            <c:numRef>
              <c:f>Лист1!$B$2:$B$4</c:f>
              <c:numCache>
                <c:formatCode>0.00</c:formatCode>
                <c:ptCount val="3"/>
                <c:pt idx="0">
                  <c:v>97.110298827473258</c:v>
                </c:pt>
                <c:pt idx="1">
                  <c:v>97.110298827473258</c:v>
                </c:pt>
                <c:pt idx="2">
                  <c:v>97.110298827473258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F6-4CBA-9297-2615319AABB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 г. Дисны 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Лист1!$A$2:$A$4</c:f>
              <c:numCache>
                <c:formatCode>m/d/yyyy</c:formatCode>
                <c:ptCount val="3"/>
              </c:numCache>
            </c:numRef>
          </c:cat>
          <c:val>
            <c:numRef>
              <c:f>Лист1!$C$2:$C$4</c:f>
              <c:numCache>
                <c:formatCode>0.00</c:formatCode>
                <c:ptCount val="3"/>
                <c:pt idx="0">
                  <c:v>0.34443212807658818</c:v>
                </c:pt>
                <c:pt idx="1">
                  <c:v>0.34443212807658818</c:v>
                </c:pt>
                <c:pt idx="2">
                  <c:v>0.34443212807658818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F6-4CBA-9297-2615319AABB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бюджеты сельсоветов - 9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cat>
            <c:numRef>
              <c:f>Лист1!$A$2:$A$4</c:f>
              <c:numCache>
                <c:formatCode>m/d/yyyy</c:formatCode>
                <c:ptCount val="3"/>
              </c:numCache>
            </c:numRef>
          </c:cat>
          <c:val>
            <c:numRef>
              <c:f>Лист1!$D$2:$D$4</c:f>
              <c:numCache>
                <c:formatCode>0.00</c:formatCode>
                <c:ptCount val="3"/>
                <c:pt idx="0">
                  <c:v>2.5452690444501553</c:v>
                </c:pt>
                <c:pt idx="1">
                  <c:v>2.5452690444501553</c:v>
                </c:pt>
                <c:pt idx="2">
                  <c:v>2.5452690444501553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B4-46C5-AACB-06376AE91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704832"/>
        <c:axId val="105706624"/>
        <c:axId val="0"/>
      </c:area3DChart>
      <c:catAx>
        <c:axId val="10570483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05706624"/>
        <c:crosses val="autoZero"/>
        <c:auto val="1"/>
        <c:lblAlgn val="ctr"/>
        <c:lblOffset val="100"/>
        <c:noMultiLvlLbl val="0"/>
      </c:catAx>
      <c:valAx>
        <c:axId val="1057066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ru-RU" b="0" dirty="0"/>
                  <a:t>Проценты *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5704832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1.6017641166047463E-2"/>
          <c:y val="0.71572133877016664"/>
          <c:w val="0.89999997497775519"/>
          <c:h val="5.3580585063198106E-2"/>
        </c:manualLayout>
      </c:layout>
      <c:overlay val="0"/>
      <c:txPr>
        <a:bodyPr/>
        <a:lstStyle/>
        <a:p>
          <a:pPr>
            <a:defRPr sz="1600" i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4157264984389433"/>
          <c:y val="5.2975595304225473E-4"/>
          <c:w val="0.51933878320761695"/>
          <c:h val="0.8798755693811798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районный бюджет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Неналоговые доходы</c:v>
                </c:pt>
                <c:pt idx="1">
                  <c:v>Государственная пошлина</c:v>
                </c:pt>
                <c:pt idx="2">
                  <c:v>Налог за добычу природных ресурсов</c:v>
                </c:pt>
                <c:pt idx="3">
                  <c:v>Другие налоги от выручки от реализации товаров (работ, услуг)</c:v>
                </c:pt>
                <c:pt idx="4">
                  <c:v>Местные налоги и сборы</c:v>
                </c:pt>
                <c:pt idx="5">
                  <c:v>НДС</c:v>
                </c:pt>
                <c:pt idx="6">
                  <c:v>Налоги на собственность</c:v>
                </c:pt>
                <c:pt idx="7">
                  <c:v>Налог на прибыль</c:v>
                </c:pt>
                <c:pt idx="8">
                  <c:v>Подоходный налог</c:v>
                </c:pt>
                <c:pt idx="9">
                  <c:v>ВСЕГО ДОХОДОВ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95.7</c:v>
                </c:pt>
                <c:pt idx="1">
                  <c:v>92</c:v>
                </c:pt>
                <c:pt idx="2" formatCode="0.0">
                  <c:v>100</c:v>
                </c:pt>
                <c:pt idx="3" formatCode="0.0">
                  <c:v>100</c:v>
                </c:pt>
                <c:pt idx="4" formatCode="0.0">
                  <c:v>100</c:v>
                </c:pt>
                <c:pt idx="5" formatCode="0.0">
                  <c:v>100</c:v>
                </c:pt>
                <c:pt idx="6">
                  <c:v>95.9</c:v>
                </c:pt>
                <c:pt idx="7">
                  <c:v>100</c:v>
                </c:pt>
                <c:pt idx="8">
                  <c:v>93.7</c:v>
                </c:pt>
                <c:pt idx="9">
                  <c:v>95.6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5D-4274-9171-13BC812E916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местные бюджеты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Неналоговые доходы</c:v>
                </c:pt>
                <c:pt idx="1">
                  <c:v>Государственная пошлина</c:v>
                </c:pt>
                <c:pt idx="2">
                  <c:v>Налог за добычу природных ресурсов</c:v>
                </c:pt>
                <c:pt idx="3">
                  <c:v>Другие налоги от выручки от реализации товаров (работ, услуг)</c:v>
                </c:pt>
                <c:pt idx="4">
                  <c:v>Местные налоги и сборы</c:v>
                </c:pt>
                <c:pt idx="5">
                  <c:v>НДС</c:v>
                </c:pt>
                <c:pt idx="6">
                  <c:v>Налоги на собственность</c:v>
                </c:pt>
                <c:pt idx="7">
                  <c:v>Налог на прибыль</c:v>
                </c:pt>
                <c:pt idx="8">
                  <c:v>Подоходный налог</c:v>
                </c:pt>
                <c:pt idx="9">
                  <c:v>ВСЕГО ДОХОДОВ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4.3</c:v>
                </c:pt>
                <c:pt idx="1">
                  <c:v>8</c:v>
                </c:pt>
                <c:pt idx="2" formatCode="0.0">
                  <c:v>0</c:v>
                </c:pt>
                <c:pt idx="3" formatCode="0.0">
                  <c:v>0</c:v>
                </c:pt>
                <c:pt idx="4" formatCode="0.0">
                  <c:v>0</c:v>
                </c:pt>
                <c:pt idx="5" formatCode="0.0">
                  <c:v>0</c:v>
                </c:pt>
                <c:pt idx="6">
                  <c:v>4.0999999999999996</c:v>
                </c:pt>
                <c:pt idx="7">
                  <c:v>0</c:v>
                </c:pt>
                <c:pt idx="8">
                  <c:v>6.3</c:v>
                </c:pt>
                <c:pt idx="9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5D-4274-9171-13BC812E91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cylinder"/>
        <c:axId val="114604672"/>
        <c:axId val="115221632"/>
        <c:axId val="0"/>
      </c:bar3DChart>
      <c:catAx>
        <c:axId val="11460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/>
          <a:lstStyle/>
          <a:p>
            <a: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5221632"/>
        <c:crosses val="autoZero"/>
        <c:auto val="1"/>
        <c:lblAlgn val="ctr"/>
        <c:lblOffset val="100"/>
        <c:noMultiLvlLbl val="0"/>
      </c:catAx>
      <c:valAx>
        <c:axId val="11522163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14604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461747837075917"/>
          <c:y val="0.87863686616561154"/>
          <c:w val="0.57539467288811119"/>
          <c:h val="5.1226123880367257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r>
              <a:rPr lang="ru-RU" sz="14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Столбец1</a:t>
            </a:r>
          </a:p>
        </c:rich>
      </c:tx>
      <c:layout>
        <c:manualLayout>
          <c:xMode val="edge"/>
          <c:yMode val="edge"/>
          <c:x val="0.83680505110068493"/>
          <c:y val="2.4557749560878608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81199429882911"/>
          <c:y val="0.15075434656346201"/>
          <c:w val="0.84183666202330798"/>
          <c:h val="0.776852853199152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CA2EB"/>
              </a:solidFill>
            </c:spPr>
            <c:extLst>
              <c:ext xmlns:c16="http://schemas.microsoft.com/office/drawing/2014/chart" uri="{C3380CC4-5D6E-409C-BE32-E72D297353CC}">
                <c16:uniqueId val="{00000001-47C7-439B-975F-997574BE0799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47C7-439B-975F-997574BE0799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47C7-439B-975F-997574BE0799}"/>
              </c:ext>
            </c:extLst>
          </c:dPt>
          <c:dPt>
            <c:idx val="3"/>
            <c:bubble3D val="0"/>
            <c:spPr>
              <a:solidFill>
                <a:srgbClr val="F65B2A"/>
              </a:solidFill>
            </c:spPr>
            <c:extLst>
              <c:ext xmlns:c16="http://schemas.microsoft.com/office/drawing/2014/chart" uri="{C3380CC4-5D6E-409C-BE32-E72D297353CC}">
                <c16:uniqueId val="{00000007-47C7-439B-975F-997574BE0799}"/>
              </c:ext>
            </c:extLst>
          </c:dPt>
          <c:dPt>
            <c:idx val="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47C7-439B-975F-997574BE0799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B-47C7-439B-975F-997574BE0799}"/>
              </c:ext>
            </c:extLst>
          </c:dPt>
          <c:dPt>
            <c:idx val="6"/>
            <c:bubble3D val="0"/>
            <c:spPr>
              <a:solidFill>
                <a:srgbClr val="FA7285"/>
              </a:solidFill>
            </c:spPr>
            <c:extLst>
              <c:ext xmlns:c16="http://schemas.microsoft.com/office/drawing/2014/chart" uri="{C3380CC4-5D6E-409C-BE32-E72D297353CC}">
                <c16:uniqueId val="{0000000D-47C7-439B-975F-997574BE0799}"/>
              </c:ext>
            </c:extLst>
          </c:dPt>
          <c:dPt>
            <c:idx val="7"/>
            <c:bubble3D val="0"/>
            <c:spPr>
              <a:solidFill>
                <a:srgbClr val="9EFD97"/>
              </a:solidFill>
            </c:spPr>
            <c:extLst>
              <c:ext xmlns:c16="http://schemas.microsoft.com/office/drawing/2014/chart" uri="{C3380CC4-5D6E-409C-BE32-E72D297353CC}">
                <c16:uniqueId val="{0000000F-47C7-439B-975F-997574BE0799}"/>
              </c:ext>
            </c:extLst>
          </c:dPt>
          <c:dPt>
            <c:idx val="8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1-47C7-439B-975F-997574BE0799}"/>
              </c:ext>
            </c:extLst>
          </c:dPt>
          <c:dLbls>
            <c:dLbl>
              <c:idx val="0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Подоходный налог </a:t>
                    </a:r>
                  </a:p>
                  <a:p>
                    <a:pPr>
                      <a:defRPr/>
                    </a:pPr>
                    <a:r>
                      <a:rPr lang="ru-RU" sz="1400" dirty="0"/>
                      <a:t>6292,0 </a:t>
                    </a:r>
                    <a:r>
                      <a:rPr lang="ru-RU" sz="1400" dirty="0" err="1"/>
                      <a:t>тыс</a:t>
                    </a:r>
                    <a:r>
                      <a:rPr lang="ru-RU" sz="1400" baseline="0" dirty="0" err="1"/>
                      <a:t>.руб</a:t>
                    </a:r>
                    <a:r>
                      <a:rPr lang="ru-RU" sz="1400" baseline="0" dirty="0"/>
                      <a:t>.</a:t>
                    </a:r>
                    <a:r>
                      <a:rPr lang="ru-RU" sz="1400" dirty="0"/>
                      <a:t>
 55,3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%</a:t>
                    </a:r>
                    <a:endParaRPr lang="ru-RU" dirty="0"/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dLblPos val="inEnd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6972"/>
                        <a:gd name="adj2" fmla="val 119834"/>
                      </a:avLst>
                    </a:prstGeom>
                  </c15:spPr>
                </c:ext>
                <c:ext xmlns:c16="http://schemas.microsoft.com/office/drawing/2014/chart" uri="{C3380CC4-5D6E-409C-BE32-E72D297353CC}">
                  <c16:uniqueId val="{00000001-47C7-439B-975F-997574BE0799}"/>
                </c:ext>
              </c:extLst>
            </c:dLbl>
            <c:dLbl>
              <c:idx val="1"/>
              <c:layout>
                <c:manualLayout>
                  <c:x val="0.11011442698199722"/>
                  <c:y val="8.669043805259331E-3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Другие налоги и платежи  </a:t>
                    </a:r>
                  </a:p>
                  <a:p>
                    <a:pPr>
                      <a:defRPr/>
                    </a:pPr>
                    <a:r>
                      <a:rPr lang="ru-RU" sz="1400" dirty="0"/>
                      <a:t>1314,8 </a:t>
                    </a:r>
                    <a:r>
                      <a:rPr lang="ru-RU" sz="1400" dirty="0" err="1"/>
                      <a:t>тыс.руб</a:t>
                    </a:r>
                    <a:r>
                      <a:rPr lang="ru-RU" sz="1400" dirty="0"/>
                      <a:t>.
11,6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%</a:t>
                    </a:r>
                    <a:endParaRPr lang="ru-RU" dirty="0"/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2850"/>
                        <a:gd name="adj2" fmla="val -95220"/>
                      </a:avLst>
                    </a:prstGeom>
                  </c15:spPr>
                </c:ext>
                <c:ext xmlns:c16="http://schemas.microsoft.com/office/drawing/2014/chart" uri="{C3380CC4-5D6E-409C-BE32-E72D297353CC}">
                  <c16:uniqueId val="{00000003-47C7-439B-975F-997574BE0799}"/>
                </c:ext>
              </c:extLst>
            </c:dLbl>
            <c:dLbl>
              <c:idx val="2"/>
              <c:layout>
                <c:manualLayout>
                  <c:x val="1.7127489158374611E-2"/>
                  <c:y val="0.14288145199056645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НДС </a:t>
                    </a:r>
                  </a:p>
                  <a:p>
                    <a:pPr>
                      <a:defRPr/>
                    </a:pPr>
                    <a:r>
                      <a:rPr lang="ru-RU" sz="1400" dirty="0"/>
                      <a:t>1739,7 </a:t>
                    </a:r>
                    <a:r>
                      <a:rPr lang="ru-RU" sz="1400" dirty="0" err="1"/>
                      <a:t>тыс.руб</a:t>
                    </a:r>
                    <a:r>
                      <a:rPr lang="ru-RU" sz="1400" dirty="0"/>
                      <a:t>.
15,3,0%</a:t>
                    </a:r>
                    <a:endParaRPr lang="ru-RU" dirty="0"/>
                  </a:p>
                </c:rich>
              </c:tx>
              <c:spPr>
                <a:xfrm>
                  <a:off x="144298" y="3315851"/>
                  <a:ext cx="1545554" cy="1432559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54298"/>
                        <a:gd name="adj2" fmla="val -106778"/>
                      </a:avLst>
                    </a:prstGeom>
                  </c15:spPr>
                  <c15:layout>
                    <c:manualLayout>
                      <c:w val="0.18344993956037173"/>
                      <c:h val="0.189317923887500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7C7-439B-975F-997574BE079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C7-439B-975F-997574BE0799}"/>
                </c:ext>
              </c:extLst>
            </c:dLbl>
            <c:dLbl>
              <c:idx val="4"/>
              <c:layout>
                <c:manualLayout>
                  <c:x val="-6.1457321456210467E-2"/>
                  <c:y val="-2.2976701604181825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Другие налоги от выручки от реализации товаров (работ, услуг) 720,2 </a:t>
                    </a:r>
                    <a:r>
                      <a:rPr lang="ru-RU" sz="1400" dirty="0" err="1"/>
                      <a:t>тыс.руб</a:t>
                    </a:r>
                    <a:r>
                      <a:rPr lang="ru-RU" sz="1400" dirty="0"/>
                      <a:t>.
 6,3%</a:t>
                    </a:r>
                    <a:endParaRPr lang="ru-RU" dirty="0"/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76265"/>
                        <a:gd name="adj2" fmla="val 48661"/>
                      </a:avLst>
                    </a:prstGeom>
                  </c15:spPr>
                </c:ext>
                <c:ext xmlns:c16="http://schemas.microsoft.com/office/drawing/2014/chart" uri="{C3380CC4-5D6E-409C-BE32-E72D297353CC}">
                  <c16:uniqueId val="{00000009-47C7-439B-975F-997574BE0799}"/>
                </c:ext>
              </c:extLst>
            </c:dLbl>
            <c:dLbl>
              <c:idx val="5"/>
              <c:layout>
                <c:manualLayout>
                  <c:x val="4.9570109494006837E-2"/>
                  <c:y val="-3.974751750508733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Налоги на собственность</a:t>
                    </a:r>
                  </a:p>
                  <a:p>
                    <a:pPr>
                      <a:defRPr/>
                    </a:pPr>
                    <a:r>
                      <a:rPr lang="ru-RU" sz="1400" dirty="0"/>
                      <a:t>1200,7 </a:t>
                    </a:r>
                    <a:r>
                      <a:rPr lang="ru-RU" sz="1400" dirty="0" err="1"/>
                      <a:t>тыс.руб</a:t>
                    </a:r>
                    <a:r>
                      <a:rPr lang="ru-RU" sz="1400" dirty="0"/>
                      <a:t>.
10,5%</a:t>
                    </a:r>
                    <a:endParaRPr lang="ru-RU" dirty="0"/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67216"/>
                        <a:gd name="adj2" fmla="val 112644"/>
                      </a:avLst>
                    </a:prstGeom>
                  </c15:spPr>
                </c:ext>
                <c:ext xmlns:c16="http://schemas.microsoft.com/office/drawing/2014/chart" uri="{C3380CC4-5D6E-409C-BE32-E72D297353CC}">
                  <c16:uniqueId val="{0000000B-47C7-439B-975F-997574BE0799}"/>
                </c:ext>
              </c:extLst>
            </c:dLbl>
            <c:dLbl>
              <c:idx val="6"/>
              <c:layout>
                <c:manualLayout>
                  <c:x val="0.15440770113861993"/>
                  <c:y val="-3.241728415548764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Налог на прибыль</a:t>
                    </a:r>
                  </a:p>
                  <a:p>
                    <a:pPr>
                      <a:defRPr/>
                    </a:pPr>
                    <a:r>
                      <a:rPr lang="ru-RU" sz="1400" dirty="0"/>
                      <a:t>110,1 </a:t>
                    </a:r>
                    <a:r>
                      <a:rPr lang="ru-RU" sz="1400" dirty="0" err="1"/>
                      <a:t>тыс.руб</a:t>
                    </a:r>
                    <a:r>
                      <a:rPr lang="ru-RU" sz="1400" dirty="0"/>
                      <a:t>. 
1,0,%</a:t>
                    </a:r>
                    <a:endParaRPr lang="ru-RU" dirty="0"/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8334"/>
                        <a:gd name="adj2" fmla="val 135275"/>
                      </a:avLst>
                    </a:prstGeom>
                  </c15:spPr>
                </c:ext>
                <c:ext xmlns:c16="http://schemas.microsoft.com/office/drawing/2014/chart" uri="{C3380CC4-5D6E-409C-BE32-E72D297353CC}">
                  <c16:uniqueId val="{0000000D-47C7-439B-975F-997574BE079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ru-RU" sz="1400"/>
                      <a:t>Налоги на собственность </a:t>
                    </a:r>
                  </a:p>
                  <a:p>
                    <a:r>
                      <a:rPr lang="ru-RU" sz="1400"/>
                      <a:t>54,3 млн.руб.
16,9%</a:t>
                    </a:r>
                    <a:endParaRPr lang="ru-RU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7C7-439B-975F-997574BE0799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sz="1400"/>
                      <a:t>Налог на прибыль 13,7 млн.руб.
4,3%</a:t>
                    </a:r>
                    <a:endParaRPr lang="ru-RU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7C7-439B-975F-997574BE0799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dLblPos val="out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Лист1!$A$2:$A$8</c:f>
              <c:strCache>
                <c:ptCount val="7"/>
                <c:pt idx="0">
                  <c:v>Подоходный налог</c:v>
                </c:pt>
                <c:pt idx="1">
                  <c:v>Другие налоги и платежи</c:v>
                </c:pt>
                <c:pt idx="2">
                  <c:v>НДС</c:v>
                </c:pt>
                <c:pt idx="3">
                  <c:v>Другие налоги от выручки от реализации товаров (работ, услуг)</c:v>
                </c:pt>
                <c:pt idx="4">
                  <c:v>Местные сборы, налоги</c:v>
                </c:pt>
                <c:pt idx="5">
                  <c:v>Налоги на собственность</c:v>
                </c:pt>
                <c:pt idx="6">
                  <c:v>Налог на прибыль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6292</c:v>
                </c:pt>
                <c:pt idx="1">
                  <c:v>1314.8</c:v>
                </c:pt>
                <c:pt idx="2">
                  <c:v>1739.7</c:v>
                </c:pt>
                <c:pt idx="3">
                  <c:v>720.2</c:v>
                </c:pt>
                <c:pt idx="4">
                  <c:v>3.8</c:v>
                </c:pt>
                <c:pt idx="5">
                  <c:v>1200.7</c:v>
                </c:pt>
                <c:pt idx="6">
                  <c:v>110.1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7C7-439B-975F-997574BE079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Подоходный налог</c:v>
                </c:pt>
                <c:pt idx="1">
                  <c:v>Другие налоги и платежи</c:v>
                </c:pt>
                <c:pt idx="2">
                  <c:v>НДС</c:v>
                </c:pt>
                <c:pt idx="3">
                  <c:v>Другие налоги от выручки от реализации товаров (работ, услуг)</c:v>
                </c:pt>
                <c:pt idx="4">
                  <c:v>Местные сборы, налоги</c:v>
                </c:pt>
                <c:pt idx="5">
                  <c:v>Налоги на собственность</c:v>
                </c:pt>
                <c:pt idx="6">
                  <c:v>Налог на прибыль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55.283667067909633</c:v>
                </c:pt>
                <c:pt idx="1">
                  <c:v>11.552283131101014</c:v>
                </c:pt>
                <c:pt idx="2">
                  <c:v>15.285600063261665</c:v>
                </c:pt>
                <c:pt idx="3">
                  <c:v>6.3279238751284996</c:v>
                </c:pt>
                <c:pt idx="4">
                  <c:v>3.3388101534974027E-2</c:v>
                </c:pt>
                <c:pt idx="5">
                  <c:v>10.549761450800874</c:v>
                </c:pt>
                <c:pt idx="6">
                  <c:v>0.96737631026332649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A7A-4944-8879-83B4AB7DA8A0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606231539011736"/>
          <c:y val="8.919121504080417E-2"/>
          <c:w val="0.79189158045800234"/>
          <c:h val="0.832890051597642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Дисненский</c:v>
                </c:pt>
                <c:pt idx="1">
                  <c:v>Узменский</c:v>
                </c:pt>
                <c:pt idx="2">
                  <c:v>Заутьевский</c:v>
                </c:pt>
                <c:pt idx="3">
                  <c:v>Новопогостский</c:v>
                </c:pt>
                <c:pt idx="4">
                  <c:v>Николаевский</c:v>
                </c:pt>
                <c:pt idx="5">
                  <c:v>Перебродский</c:v>
                </c:pt>
                <c:pt idx="6">
                  <c:v>Повятский</c:v>
                </c:pt>
                <c:pt idx="7">
                  <c:v>Миорский</c:v>
                </c:pt>
                <c:pt idx="8">
                  <c:v>Турковский</c:v>
                </c:pt>
                <c:pt idx="9">
                  <c:v>Язненский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87.61</c:v>
                </c:pt>
                <c:pt idx="1">
                  <c:v>72.19</c:v>
                </c:pt>
                <c:pt idx="2">
                  <c:v>100</c:v>
                </c:pt>
                <c:pt idx="3">
                  <c:v>74.239999999999995</c:v>
                </c:pt>
                <c:pt idx="4">
                  <c:v>61.26</c:v>
                </c:pt>
                <c:pt idx="5">
                  <c:v>90.38</c:v>
                </c:pt>
                <c:pt idx="6">
                  <c:v>94.2</c:v>
                </c:pt>
                <c:pt idx="7">
                  <c:v>70.09</c:v>
                </c:pt>
                <c:pt idx="8">
                  <c:v>83.98</c:v>
                </c:pt>
                <c:pt idx="9">
                  <c:v>86.61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3F-4086-81DD-B702BF5EE5F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Дисненский</c:v>
                </c:pt>
                <c:pt idx="1">
                  <c:v>Узменский</c:v>
                </c:pt>
                <c:pt idx="2">
                  <c:v>Заутьевский</c:v>
                </c:pt>
                <c:pt idx="3">
                  <c:v>Новопогостский</c:v>
                </c:pt>
                <c:pt idx="4">
                  <c:v>Николаевский</c:v>
                </c:pt>
                <c:pt idx="5">
                  <c:v>Перебродский</c:v>
                </c:pt>
                <c:pt idx="6">
                  <c:v>Повятский</c:v>
                </c:pt>
                <c:pt idx="7">
                  <c:v>Миорский</c:v>
                </c:pt>
                <c:pt idx="8">
                  <c:v>Турковский</c:v>
                </c:pt>
                <c:pt idx="9">
                  <c:v>Язненский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12.39</c:v>
                </c:pt>
                <c:pt idx="1">
                  <c:v>27.81</c:v>
                </c:pt>
                <c:pt idx="2">
                  <c:v>0</c:v>
                </c:pt>
                <c:pt idx="3">
                  <c:v>25.76</c:v>
                </c:pt>
                <c:pt idx="4">
                  <c:v>38.74</c:v>
                </c:pt>
                <c:pt idx="5">
                  <c:v>9.6199999999999992</c:v>
                </c:pt>
                <c:pt idx="6">
                  <c:v>5.8</c:v>
                </c:pt>
                <c:pt idx="7">
                  <c:v>29.91</c:v>
                </c:pt>
                <c:pt idx="8">
                  <c:v>16.02</c:v>
                </c:pt>
                <c:pt idx="9">
                  <c:v>13.39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3F-4086-81DD-B702BF5EE5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2443776"/>
        <c:axId val="32457856"/>
      </c:barChart>
      <c:catAx>
        <c:axId val="324437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2457856"/>
        <c:crosses val="autoZero"/>
        <c:auto val="1"/>
        <c:lblAlgn val="ctr"/>
        <c:lblOffset val="100"/>
        <c:noMultiLvlLbl val="0"/>
      </c:catAx>
      <c:valAx>
        <c:axId val="324578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24437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8127186970042821E-3"/>
          <c:y val="1.3395136124115605E-2"/>
          <c:w val="0.99220483766266554"/>
          <c:h val="6.1987310833254823E-2"/>
        </c:manualLayout>
      </c:layout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CE-48CA-AC7A-28F71A2C610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Коммунальные услуги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CE-48CA-AC7A-28F71A2C610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CE-48CA-AC7A-28F71A2C610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Капитальные рсходы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CE-48CA-AC7A-28F71A2C610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Продукты питания и лекарственнные средства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CE-48CA-AC7A-28F71A2C610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CE-48CA-AC7A-28F71A2C6104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CE-48CA-AC7A-28F71A2C6104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ECE-48CA-AC7A-28F71A2C6104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Прочие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ECE-48CA-AC7A-28F71A2C61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2979712"/>
        <c:axId val="133026560"/>
        <c:axId val="0"/>
      </c:bar3DChart>
      <c:catAx>
        <c:axId val="132979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3026560"/>
        <c:crosses val="autoZero"/>
        <c:auto val="1"/>
        <c:lblAlgn val="ctr"/>
        <c:lblOffset val="100"/>
        <c:noMultiLvlLbl val="0"/>
      </c:catAx>
      <c:valAx>
        <c:axId val="1330265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2979712"/>
        <c:crosses val="autoZero"/>
        <c:crossBetween val="between"/>
      </c:valAx>
      <c:spPr>
        <a:ln w="25400">
          <a:noFill/>
        </a:ln>
      </c:spPr>
    </c:plotArea>
    <c:legend>
      <c:legendPos val="r"/>
      <c:layout>
        <c:manualLayout>
          <c:xMode val="edge"/>
          <c:yMode val="edge"/>
          <c:x val="0.54239124502735558"/>
          <c:y val="7.3528867162907824E-2"/>
          <c:w val="0.43800079718237933"/>
          <c:h val="0.91173202977446954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73713976619943"/>
          <c:y val="4.7295435356446321E-2"/>
          <c:w val="0.46329854747051852"/>
          <c:h val="0.8637529142464200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26071,9 тыс.рублей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17949.8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72-4E5B-B27C-7F437745A7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Коммунальные услуги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26071,9 тыс.рублей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2694.2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72-4E5B-B27C-7F437745A76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26071,9 тыс.рублей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72-4E5B-B27C-7F437745A76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Капитальные рсходы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26071,9 тыс.рублей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72-4E5B-B27C-7F437745A76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Продукты питания и лекарственнные средства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26071,9 тыс.рублей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793.4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72-4E5B-B27C-7F437745A76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26071,9 тыс.рублей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272-4E5B-B27C-7F437745A76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26071,9 тыс.рублей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81.2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72-4E5B-B27C-7F437745A761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26071,9 тыс.рублей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515.1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272-4E5B-B27C-7F437745A761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Прочие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26071,9 тыс.рублей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1299.5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72-4E5B-B27C-7F437745A7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3622784"/>
        <c:axId val="133645056"/>
        <c:axId val="0"/>
      </c:bar3DChart>
      <c:catAx>
        <c:axId val="133622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3645056"/>
        <c:crosses val="autoZero"/>
        <c:auto val="1"/>
        <c:lblAlgn val="ctr"/>
        <c:lblOffset val="100"/>
        <c:noMultiLvlLbl val="0"/>
      </c:catAx>
      <c:valAx>
        <c:axId val="133645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3622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09181205290515"/>
          <c:y val="8.3899443215440073E-2"/>
          <c:w val="0.33947403633369361"/>
          <c:h val="0.886175881242946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0.38136</cdr:x>
      <cdr:y>0.47297</cdr:y>
    </cdr:from>
    <cdr:to>
      <cdr:x>0.48649</cdr:x>
      <cdr:y>0.55405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3048168" y="2656495"/>
          <a:ext cx="840264" cy="45539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97,03</a:t>
          </a:r>
        </a:p>
      </cdr:txBody>
    </cdr:sp>
  </cdr:relSizeAnchor>
  <cdr:relSizeAnchor xmlns:cdr="http://schemas.openxmlformats.org/drawingml/2006/chartDrawing">
    <cdr:from>
      <cdr:x>0.37288</cdr:x>
      <cdr:y>0.28378</cdr:y>
    </cdr:from>
    <cdr:to>
      <cdr:x>0.45762</cdr:x>
      <cdr:y>0.36486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3168352" y="1512168"/>
          <a:ext cx="720031" cy="432043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2,7</a:t>
          </a:r>
          <a:endParaRPr lang="en-US" sz="1600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  <a:p xmlns:a="http://schemas.openxmlformats.org/drawingml/2006/main">
          <a:pPr algn="ctr"/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0.0339</cdr:x>
      <cdr:y>0.94872</cdr:y>
    </cdr:from>
    <cdr:to>
      <cdr:x>0.98305</cdr:x>
      <cdr:y>0.98718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88032" y="5328592"/>
          <a:ext cx="8064896" cy="2160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* доля расходов за вычетом средств, передаваемых другим бюджетам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</cdr:x>
      <cdr:y>0</cdr:y>
    </cdr:from>
    <cdr:to>
      <cdr:x>0.60762</cdr:x>
      <cdr:y>0.1716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48472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0.11117</cdr:x>
      <cdr:y>0.01331</cdr:y>
    </cdr:from>
    <cdr:to>
      <cdr:x>0.7193</cdr:x>
      <cdr:y>0.06653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56292" y="77633"/>
          <a:ext cx="2496036" cy="3104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Структура, процентов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0.15041</cdr:x>
      <cdr:y>0.01212</cdr:y>
    </cdr:from>
    <cdr:to>
      <cdr:x>0.85296</cdr:x>
      <cdr:y>0.06091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62930" y="71538"/>
          <a:ext cx="3096381" cy="2880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Состав, тыс. рублей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00CB1-180E-4166-AD74-C5AEABF2AFDA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0648-5E96-4106-BD6B-2A0A85436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83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9F9EF3F-4B7A-4F01-8FE9-FA029057E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4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527CB68-F453-404A-BC68-F81723BD4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83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D6E6F20-CA64-41DC-B89C-1673FA32C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647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49D0C6-B56E-412E-A8A9-64BF1C57B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43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11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766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815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517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873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4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71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7A98452-F50B-422D-A8BF-9DEC3D1D2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236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385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392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604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395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217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3959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367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5861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1015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73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1264CC3-0D60-4378-AEF8-44EC90234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3058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1834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3068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3219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7488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81F3EAA-F023-4D89-9DE1-7C1A07A2A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96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505614D-33F8-401F-9ABE-C5FA6C7AA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2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31C4737-D7E5-49C4-AEE5-0447C532B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5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7DAF1B-E21D-4FBA-8962-F8DE51BB1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78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25DE10-DE59-471A-92FD-070BB05A9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9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B4D6581-F04C-457F-9B4D-9151E13DA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73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4784E6-3004-40A0-8C0A-3CF8793E91A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41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34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2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EEFFD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60648"/>
            <a:ext cx="8064896" cy="273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Бюллетень</a:t>
            </a:r>
          </a:p>
          <a:p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 исполнении</a:t>
            </a:r>
          </a:p>
          <a:p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консолидированного бюджета</a:t>
            </a:r>
          </a:p>
          <a:p>
            <a:r>
              <a:rPr lang="ru-RU" sz="32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Миорского</a:t>
            </a: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района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925195"/>
            <a:ext cx="3024336" cy="1384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9 месяцев</a:t>
            </a:r>
          </a:p>
          <a:p>
            <a:pPr algn="ctr"/>
            <a:r>
              <a:rPr lang="ru-RU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2020 года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2636912"/>
            <a:ext cx="4536504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43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903634"/>
          </a:xfrm>
        </p:spPr>
        <p:txBody>
          <a:bodyPr>
            <a:normAutofit/>
          </a:bodyPr>
          <a:lstStyle/>
          <a:p>
            <a:pPr algn="ctr"/>
            <a:r>
              <a:rPr lang="ru-RU" sz="2600" b="1" i="1" dirty="0">
                <a:latin typeface="Arial" pitchFamily="34" charset="0"/>
                <a:cs typeface="Arial" pitchFamily="34" charset="0"/>
              </a:rPr>
              <a:t>Состав местных бюджетов </a:t>
            </a:r>
            <a:br>
              <a:rPr lang="ru-RU" sz="2600" b="1" i="1" dirty="0">
                <a:latin typeface="Arial" pitchFamily="34" charset="0"/>
                <a:cs typeface="Arial" pitchFamily="34" charset="0"/>
              </a:rPr>
            </a:br>
            <a:r>
              <a:rPr lang="ru-RU" sz="2600" b="1" i="1" dirty="0" err="1">
                <a:latin typeface="Arial" pitchFamily="34" charset="0"/>
                <a:cs typeface="Arial" pitchFamily="34" charset="0"/>
              </a:rPr>
              <a:t>Миорского</a:t>
            </a:r>
            <a:r>
              <a:rPr lang="ru-RU" sz="2600" b="1" i="1" dirty="0">
                <a:latin typeface="Arial" pitchFamily="34" charset="0"/>
                <a:cs typeface="Arial" pitchFamily="34" charset="0"/>
              </a:rPr>
              <a:t> района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58519158"/>
              </p:ext>
            </p:extLst>
          </p:nvPr>
        </p:nvGraphicFramePr>
        <p:xfrm>
          <a:off x="899592" y="1052736"/>
          <a:ext cx="799288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575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1682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Структура собственных доходов консолидированного бюджета Миорского района в разрезе бюджетов за 9 месяцев 2020 года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354649"/>
              </p:ext>
            </p:extLst>
          </p:nvPr>
        </p:nvGraphicFramePr>
        <p:xfrm>
          <a:off x="0" y="1185719"/>
          <a:ext cx="9144000" cy="567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28384" y="908720"/>
            <a:ext cx="1115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процент</a:t>
            </a:r>
          </a:p>
        </p:txBody>
      </p:sp>
    </p:spTree>
    <p:extLst>
      <p:ext uri="{BB962C8B-B14F-4D97-AF65-F5344CB8AC3E}">
        <p14:creationId xmlns:p14="http://schemas.microsoft.com/office/powerpoint/2010/main" val="13190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F5F08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92888" cy="720080"/>
          </a:xfrm>
        </p:spPr>
        <p:txBody>
          <a:bodyPr>
            <a:noAutofit/>
          </a:bodyPr>
          <a:lstStyle/>
          <a:p>
            <a:pPr algn="ctr"/>
            <a:r>
              <a:rPr lang="ru-RU" altLang="ru-RU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собственных доходов бюджета Миорского района</a:t>
            </a:r>
            <a:br>
              <a:rPr lang="ru-RU" altLang="ru-RU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9 месяцев 2020 года</a:t>
            </a:r>
            <a:endParaRPr lang="ru-RU" sz="18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33889423"/>
              </p:ext>
            </p:extLst>
          </p:nvPr>
        </p:nvGraphicFramePr>
        <p:xfrm>
          <a:off x="467544" y="836712"/>
          <a:ext cx="842493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466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EF1D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86700" cy="327569"/>
          </a:xfrm>
        </p:spPr>
        <p:txBody>
          <a:bodyPr>
            <a:noAutofit/>
          </a:bodyPr>
          <a:lstStyle/>
          <a:p>
            <a:pPr algn="ctr"/>
            <a:r>
              <a:rPr lang="ru-RU" sz="1800" b="1" i="1" dirty="0">
                <a:latin typeface="Arial" pitchFamily="34" charset="0"/>
                <a:cs typeface="Arial" pitchFamily="34" charset="0"/>
              </a:rPr>
              <a:t>Состав доходов местных бюджетов </a:t>
            </a:r>
            <a:r>
              <a:rPr lang="ru-RU" sz="1800" b="1" i="1" dirty="0" err="1">
                <a:latin typeface="Arial" pitchFamily="34" charset="0"/>
                <a:cs typeface="Arial" pitchFamily="34" charset="0"/>
              </a:rPr>
              <a:t>Миорского</a:t>
            </a:r>
            <a:r>
              <a:rPr lang="ru-RU" sz="1800" b="1" i="1" dirty="0">
                <a:latin typeface="Arial" pitchFamily="34" charset="0"/>
                <a:cs typeface="Arial" pitchFamily="34" charset="0"/>
              </a:rPr>
              <a:t> района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24328" y="548680"/>
            <a:ext cx="1224136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проценты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27181736"/>
              </p:ext>
            </p:extLst>
          </p:nvPr>
        </p:nvGraphicFramePr>
        <p:xfrm>
          <a:off x="323528" y="764704"/>
          <a:ext cx="87129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0487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44298"/>
            <a:ext cx="8424936" cy="6264696"/>
          </a:xfrm>
          <a:prstGeom prst="rect">
            <a:avLst/>
          </a:prstGeom>
          <a:gradFill>
            <a:gsLst>
              <a:gs pos="0">
                <a:srgbClr val="EEFFDD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Консолидированный бюджет района за 9 месяцев 20</a:t>
            </a:r>
            <a:r>
              <a:rPr lang="en-US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года исполнен по доходам в сумме 25277,7 тыс. рублей, по расходам – 26071,9 тыс. рублей, с превышением расходов над доходами (дефицит) в сумме 794,2 тыс. рублей.</a:t>
            </a:r>
            <a:r>
              <a:rPr lang="ru-RU" sz="1600" i="1" dirty="0">
                <a:solidFill>
                  <a:srgbClr val="DEF6F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Поступления по собственным доходам местных бюджетов Миорского района составили 11381,3 тыс. рублей или 103,19</a:t>
            </a:r>
            <a:r>
              <a:rPr lang="en-US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процента к плану 9 месяцев. Налоговые доходы поступили в сумме 10162,9 тыс. рублей, неналоговые доходы –  1218,4 тыс. рублей.</a:t>
            </a:r>
          </a:p>
          <a:p>
            <a:pPr algn="just"/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Безвозмездные поступления из республиканского и областного бюджетов в структуре доходов бюджета района составили 55,0 процента или 13896,4 тыс. рублей, в том числе дотация – 54,5 процента или 13787,3 тыс. рублей, иные межбюджетные трансферты – 0,25 процента или 62,2 тыс. рублей, субвенции 0,19 процента или 46,8 тыс. рублей.</a:t>
            </a:r>
          </a:p>
          <a:p>
            <a:pPr algn="just"/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Расходы консолидированного бюджета района за 9 месяцев 2020 года профинансированы в сумме 26071,8 тыс. рублей или 98,3 процента к плану 9 месяцев. В объеме расходов бюджета района средства, предусмотренные на  текущие расходы, составляют  25521,7 тыс. рублей или </a:t>
            </a:r>
            <a:r>
              <a:rPr lang="en-US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7,9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 – коммунальных услуг населению, расчеты за топливо, отпускаемое населению,  обслуживание долга – 23707,1 тыс. рублей или 90,9 процента. Расходы капитального характера профинансированы в сумме 550,1 тыс. рублей или 2,1 процента всех расходов.</a:t>
            </a:r>
          </a:p>
          <a:p>
            <a:pPr algn="just"/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220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190183" y="2529947"/>
            <a:ext cx="2664296" cy="1855254"/>
          </a:xfrm>
          <a:prstGeom prst="ellipse">
            <a:avLst/>
          </a:prstGeom>
          <a:gradFill>
            <a:gsLst>
              <a:gs pos="0">
                <a:srgbClr val="F9A331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Государственные программы    </a:t>
            </a:r>
          </a:p>
          <a:p>
            <a:pPr algn="ctr"/>
            <a:r>
              <a:rPr lang="ru-RU" sz="1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23293,9 тыс. рублей (88,7 % расходов бюджета)</a:t>
            </a:r>
          </a:p>
        </p:txBody>
      </p:sp>
      <p:sp>
        <p:nvSpPr>
          <p:cNvPr id="5" name="Ромб 4"/>
          <p:cNvSpPr/>
          <p:nvPr/>
        </p:nvSpPr>
        <p:spPr>
          <a:xfrm>
            <a:off x="218455" y="4977832"/>
            <a:ext cx="2605005" cy="1168975"/>
          </a:xfrm>
          <a:prstGeom prst="diamond">
            <a:avLst/>
          </a:prstGeom>
          <a:gradFill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Культура Беларуси        1192,3 тыс. руб.</a:t>
            </a:r>
          </a:p>
        </p:txBody>
      </p:sp>
      <p:sp>
        <p:nvSpPr>
          <p:cNvPr id="6" name="Ромб 5"/>
          <p:cNvSpPr/>
          <p:nvPr/>
        </p:nvSpPr>
        <p:spPr>
          <a:xfrm>
            <a:off x="376171" y="1349356"/>
            <a:ext cx="2508488" cy="720080"/>
          </a:xfrm>
          <a:prstGeom prst="diamond">
            <a:avLst/>
          </a:prstGeom>
          <a:gradFill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Строительство жилья</a:t>
            </a:r>
          </a:p>
          <a:p>
            <a:pPr algn="ctr">
              <a:lnSpc>
                <a:spcPts val="1200"/>
              </a:lnSpc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46,1 тыс. руб.</a:t>
            </a:r>
          </a:p>
        </p:txBody>
      </p:sp>
      <p:sp>
        <p:nvSpPr>
          <p:cNvPr id="7" name="Ромб 6"/>
          <p:cNvSpPr/>
          <p:nvPr/>
        </p:nvSpPr>
        <p:spPr>
          <a:xfrm>
            <a:off x="161504" y="2426687"/>
            <a:ext cx="2591932" cy="1069086"/>
          </a:xfrm>
          <a:prstGeom prst="diamond">
            <a:avLst/>
          </a:prstGeom>
          <a:gradFill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Комфортное жилье и благоприятная среда </a:t>
            </a:r>
          </a:p>
          <a:p>
            <a:pPr algn="ctr">
              <a:lnSpc>
                <a:spcPts val="1200"/>
              </a:lnSpc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1413,3 тыс. руб.</a:t>
            </a:r>
          </a:p>
        </p:txBody>
      </p:sp>
      <p:sp>
        <p:nvSpPr>
          <p:cNvPr id="8" name="Ромб 7"/>
          <p:cNvSpPr/>
          <p:nvPr/>
        </p:nvSpPr>
        <p:spPr>
          <a:xfrm>
            <a:off x="6345941" y="356028"/>
            <a:ext cx="2680752" cy="1071408"/>
          </a:xfrm>
          <a:prstGeom prst="diamond">
            <a:avLst/>
          </a:prstGeom>
          <a:gradFill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 физической культуры и спорта 464,3 тыс. руб.</a:t>
            </a:r>
          </a:p>
        </p:txBody>
      </p:sp>
      <p:sp>
        <p:nvSpPr>
          <p:cNvPr id="11" name="Ромб 10"/>
          <p:cNvSpPr/>
          <p:nvPr/>
        </p:nvSpPr>
        <p:spPr>
          <a:xfrm>
            <a:off x="6561587" y="1640963"/>
            <a:ext cx="2465105" cy="1017748"/>
          </a:xfrm>
          <a:prstGeom prst="diamond">
            <a:avLst/>
          </a:prstGeom>
          <a:gradFill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Образование и молодежная политика </a:t>
            </a:r>
          </a:p>
          <a:p>
            <a:pPr algn="ctr">
              <a:lnSpc>
                <a:spcPts val="1200"/>
              </a:lnSpc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10841,7 тыс. руб</a:t>
            </a:r>
            <a:r>
              <a:rPr lang="ru-RU" sz="13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2" name="Ромб 11"/>
          <p:cNvSpPr/>
          <p:nvPr/>
        </p:nvSpPr>
        <p:spPr>
          <a:xfrm>
            <a:off x="1320545" y="270509"/>
            <a:ext cx="2325243" cy="926872"/>
          </a:xfrm>
          <a:prstGeom prst="diamond">
            <a:avLst/>
          </a:prstGeom>
          <a:gradFill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            136,0 тыс. руб</a:t>
            </a:r>
            <a:r>
              <a:rPr lang="ru-RU" sz="13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4" name="Ромб 13"/>
          <p:cNvSpPr/>
          <p:nvPr/>
        </p:nvSpPr>
        <p:spPr>
          <a:xfrm>
            <a:off x="3475928" y="5091908"/>
            <a:ext cx="2390061" cy="1332731"/>
          </a:xfrm>
          <a:prstGeom prst="diamond">
            <a:avLst/>
          </a:prstGeom>
          <a:gradFill flip="none" rotWithShape="1"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Здоровье народа и демографическая безопасность</a:t>
            </a:r>
          </a:p>
          <a:p>
            <a:pPr algn="ctr">
              <a:lnSpc>
                <a:spcPts val="1200"/>
              </a:lnSpc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7230,0тыс. руб.</a:t>
            </a:r>
          </a:p>
        </p:txBody>
      </p:sp>
      <p:sp>
        <p:nvSpPr>
          <p:cNvPr id="16" name="Ромб 15"/>
          <p:cNvSpPr/>
          <p:nvPr/>
        </p:nvSpPr>
        <p:spPr>
          <a:xfrm>
            <a:off x="6748932" y="4324277"/>
            <a:ext cx="2277760" cy="1053615"/>
          </a:xfrm>
          <a:prstGeom prst="diamond">
            <a:avLst/>
          </a:prstGeom>
          <a:gradFill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Социальная защита и содействие занятости</a:t>
            </a:r>
          </a:p>
          <a:p>
            <a:pPr algn="ctr">
              <a:lnSpc>
                <a:spcPts val="1200"/>
              </a:lnSpc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1122,2 тыс. руб</a:t>
            </a:r>
            <a:r>
              <a:rPr lang="ru-RU" sz="13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9" name="Ромб 18"/>
          <p:cNvSpPr/>
          <p:nvPr/>
        </p:nvSpPr>
        <p:spPr>
          <a:xfrm>
            <a:off x="40123" y="3733512"/>
            <a:ext cx="3165296" cy="869615"/>
          </a:xfrm>
          <a:prstGeom prst="diamond">
            <a:avLst/>
          </a:prstGeom>
          <a:gradFill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 аграрного бизнеса  </a:t>
            </a:r>
          </a:p>
          <a:p>
            <a:pPr algn="ctr">
              <a:lnSpc>
                <a:spcPts val="1200"/>
              </a:lnSpc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369,6 тыс. руб.</a:t>
            </a:r>
          </a:p>
        </p:txBody>
      </p:sp>
      <p:sp>
        <p:nvSpPr>
          <p:cNvPr id="20" name="Ромб 19"/>
          <p:cNvSpPr/>
          <p:nvPr/>
        </p:nvSpPr>
        <p:spPr>
          <a:xfrm>
            <a:off x="3386807" y="268842"/>
            <a:ext cx="2812365" cy="1341737"/>
          </a:xfrm>
          <a:prstGeom prst="diamond">
            <a:avLst/>
          </a:prstGeom>
          <a:gradFill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Увековечивание погибших при защите Отечества и сохранение памяти о жертвах войн </a:t>
            </a:r>
          </a:p>
          <a:p>
            <a:pPr algn="ctr">
              <a:lnSpc>
                <a:spcPts val="1200"/>
              </a:lnSpc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10,0 тыс. руб.</a:t>
            </a:r>
          </a:p>
        </p:txBody>
      </p:sp>
      <p:cxnSp>
        <p:nvCxnSpPr>
          <p:cNvPr id="22" name="Прямая соединительная линия 21"/>
          <p:cNvCxnSpPr>
            <a:cxnSpLocks/>
            <a:endCxn id="20" idx="2"/>
          </p:cNvCxnSpPr>
          <p:nvPr/>
        </p:nvCxnSpPr>
        <p:spPr>
          <a:xfrm flipV="1">
            <a:off x="4571784" y="1610579"/>
            <a:ext cx="221206" cy="919370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3087208" y="979080"/>
            <a:ext cx="1124753" cy="1608560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cxnSpLocks/>
          </p:cNvCxnSpPr>
          <p:nvPr/>
        </p:nvCxnSpPr>
        <p:spPr>
          <a:xfrm flipV="1">
            <a:off x="5504291" y="1269319"/>
            <a:ext cx="1713996" cy="1557747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cxnSpLocks/>
          </p:cNvCxnSpPr>
          <p:nvPr/>
        </p:nvCxnSpPr>
        <p:spPr>
          <a:xfrm flipV="1">
            <a:off x="2396422" y="4283015"/>
            <a:ext cx="1456816" cy="1051590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2" idx="2"/>
          </p:cNvCxnSpPr>
          <p:nvPr/>
        </p:nvCxnSpPr>
        <p:spPr>
          <a:xfrm>
            <a:off x="2002269" y="3308964"/>
            <a:ext cx="1187914" cy="148610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290316" y="1937315"/>
            <a:ext cx="1186775" cy="955256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cxnSpLocks/>
          </p:cNvCxnSpPr>
          <p:nvPr/>
        </p:nvCxnSpPr>
        <p:spPr>
          <a:xfrm flipV="1">
            <a:off x="5692454" y="2386110"/>
            <a:ext cx="1227999" cy="657859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cxnSpLocks/>
            <a:stCxn id="14" idx="0"/>
          </p:cNvCxnSpPr>
          <p:nvPr/>
        </p:nvCxnSpPr>
        <p:spPr>
          <a:xfrm flipH="1" flipV="1">
            <a:off x="4588771" y="4389716"/>
            <a:ext cx="82188" cy="702192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2459579" y="4171991"/>
            <a:ext cx="1213001" cy="206059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Ромб 3">
            <a:extLst>
              <a:ext uri="{FF2B5EF4-FFF2-40B4-BE49-F238E27FC236}">
                <a16:creationId xmlns:a16="http://schemas.microsoft.com/office/drawing/2014/main" id="{80F03D3C-E357-4890-898C-F4EF4B001E22}"/>
              </a:ext>
            </a:extLst>
          </p:cNvPr>
          <p:cNvSpPr/>
          <p:nvPr/>
        </p:nvSpPr>
        <p:spPr>
          <a:xfrm>
            <a:off x="6920453" y="2827066"/>
            <a:ext cx="2106240" cy="1328856"/>
          </a:xfrm>
          <a:prstGeom prst="diamond">
            <a:avLst/>
          </a:prstGeom>
          <a:gradFill flip="none" rotWithShape="0">
            <a:gsLst>
              <a:gs pos="0">
                <a:srgbClr val="92D050"/>
              </a:gs>
              <a:gs pos="40000">
                <a:srgbClr val="D3E3A5">
                  <a:alpha val="77647"/>
                </a:srgbClr>
              </a:gs>
              <a:gs pos="99000">
                <a:schemeClr val="accent5">
                  <a:lumMod val="98000"/>
                  <a:alpha val="7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8B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транспортного комплекса Республики Беларусь 1,7 </a:t>
            </a:r>
            <a:r>
              <a:rPr lang="ru-RU" sz="1000" dirty="0" err="1">
                <a:solidFill>
                  <a:srgbClr val="8B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000" dirty="0">
                <a:solidFill>
                  <a:srgbClr val="8B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руб.</a:t>
            </a:r>
            <a:endParaRPr lang="ru-RU" sz="800" dirty="0">
              <a:solidFill>
                <a:srgbClr val="8B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51AD2A47-FD81-47C2-80ED-3F9C41974456}"/>
              </a:ext>
            </a:extLst>
          </p:cNvPr>
          <p:cNvCxnSpPr>
            <a:cxnSpLocks/>
          </p:cNvCxnSpPr>
          <p:nvPr/>
        </p:nvCxnSpPr>
        <p:spPr>
          <a:xfrm>
            <a:off x="6030636" y="3516574"/>
            <a:ext cx="272887" cy="4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E28DE426-CD97-40D1-A66A-EFF9D334ACE1}"/>
              </a:ext>
            </a:extLst>
          </p:cNvPr>
          <p:cNvCxnSpPr>
            <a:cxnSpLocks/>
            <a:endCxn id="4" idx="1"/>
          </p:cNvCxnSpPr>
          <p:nvPr/>
        </p:nvCxnSpPr>
        <p:spPr>
          <a:xfrm flipV="1">
            <a:off x="5865989" y="3491494"/>
            <a:ext cx="1054464" cy="74928"/>
          </a:xfrm>
          <a:prstGeom prst="line">
            <a:avLst/>
          </a:prstGeom>
          <a:ln w="34925">
            <a:solidFill>
              <a:srgbClr val="8B1B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0EA6DE9E-D167-46D9-AA3A-AECE632A15C3}"/>
              </a:ext>
            </a:extLst>
          </p:cNvPr>
          <p:cNvCxnSpPr>
            <a:cxnSpLocks/>
          </p:cNvCxnSpPr>
          <p:nvPr/>
        </p:nvCxnSpPr>
        <p:spPr>
          <a:xfrm flipH="1" flipV="1">
            <a:off x="5770720" y="3916683"/>
            <a:ext cx="1284630" cy="739198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Ромб 41">
            <a:extLst>
              <a:ext uri="{FF2B5EF4-FFF2-40B4-BE49-F238E27FC236}">
                <a16:creationId xmlns:a16="http://schemas.microsoft.com/office/drawing/2014/main" id="{C42CE935-B06E-4540-9F19-C00D6D32440A}"/>
              </a:ext>
            </a:extLst>
          </p:cNvPr>
          <p:cNvSpPr/>
          <p:nvPr/>
        </p:nvSpPr>
        <p:spPr>
          <a:xfrm>
            <a:off x="5984163" y="5325353"/>
            <a:ext cx="2390061" cy="1486965"/>
          </a:xfrm>
          <a:prstGeom prst="diamond">
            <a:avLst/>
          </a:prstGeom>
          <a:gradFill flip="none" rotWithShape="1">
            <a:gsLst>
              <a:gs pos="0">
                <a:srgbClr val="C8F73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Управление государственными финансами и регулирование финансового рынка 312,8 тыс. руб.</a:t>
            </a: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8EB275FB-A109-4A23-AAE0-9760131F872C}"/>
              </a:ext>
            </a:extLst>
          </p:cNvPr>
          <p:cNvCxnSpPr>
            <a:cxnSpLocks/>
          </p:cNvCxnSpPr>
          <p:nvPr/>
        </p:nvCxnSpPr>
        <p:spPr>
          <a:xfrm flipH="1" flipV="1">
            <a:off x="5204835" y="4267048"/>
            <a:ext cx="1456816" cy="1389909"/>
          </a:xfrm>
          <a:prstGeom prst="line">
            <a:avLst/>
          </a:prstGeom>
          <a:ln w="38100">
            <a:solidFill>
              <a:srgbClr val="A43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884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rgbClr val="FEFBE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5577" y="343570"/>
            <a:ext cx="7886700" cy="637158"/>
          </a:xfrm>
        </p:spPr>
        <p:txBody>
          <a:bodyPr>
            <a:noAutofit/>
          </a:bodyPr>
          <a:lstStyle/>
          <a:p>
            <a:pPr algn="ctr"/>
            <a:r>
              <a:rPr lang="ru-RU" sz="18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Состав расходов консолидированного бюджета </a:t>
            </a:r>
            <a:br>
              <a:rPr lang="ru-RU" sz="18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 функциональной классификации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88958" y="5136266"/>
            <a:ext cx="668380" cy="652115"/>
          </a:xfrm>
          <a:prstGeom prst="roundRect">
            <a:avLst>
              <a:gd name="adj" fmla="val 10000"/>
            </a:avLst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2000" r="-32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4" name="Скругленный прямоугольник 3"/>
          <p:cNvSpPr/>
          <p:nvPr/>
        </p:nvSpPr>
        <p:spPr>
          <a:xfrm>
            <a:off x="840311" y="1968822"/>
            <a:ext cx="720080" cy="802220"/>
          </a:xfrm>
          <a:prstGeom prst="roundRect">
            <a:avLst>
              <a:gd name="adj" fmla="val 10000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3000" r="-43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5" name="Скругленный прямоугольник 4"/>
          <p:cNvSpPr/>
          <p:nvPr/>
        </p:nvSpPr>
        <p:spPr>
          <a:xfrm>
            <a:off x="827584" y="1196752"/>
            <a:ext cx="686807" cy="709280"/>
          </a:xfrm>
          <a:prstGeom prst="roundRect">
            <a:avLst>
              <a:gd name="adj" fmla="val 10000"/>
            </a:avLst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5000" r="-35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7" name="Скругленный прямоугольник 6"/>
          <p:cNvSpPr/>
          <p:nvPr/>
        </p:nvSpPr>
        <p:spPr>
          <a:xfrm>
            <a:off x="4860032" y="1254696"/>
            <a:ext cx="792088" cy="836695"/>
          </a:xfrm>
          <a:prstGeom prst="roundRect">
            <a:avLst>
              <a:gd name="adj" fmla="val 10000"/>
            </a:avLst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2000" r="-32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8" name="Скругленный прямоугольник 7"/>
          <p:cNvSpPr/>
          <p:nvPr/>
        </p:nvSpPr>
        <p:spPr>
          <a:xfrm>
            <a:off x="888958" y="5881332"/>
            <a:ext cx="668380" cy="716020"/>
          </a:xfrm>
          <a:prstGeom prst="roundRect">
            <a:avLst>
              <a:gd name="adj" fmla="val 10000"/>
            </a:avLst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6000" r="-16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2" name="Прямоугольник 1"/>
          <p:cNvSpPr/>
          <p:nvPr/>
        </p:nvSpPr>
        <p:spPr>
          <a:xfrm>
            <a:off x="1710284" y="1196752"/>
            <a:ext cx="2414377" cy="709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Образование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10565,5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8750" y="1968823"/>
            <a:ext cx="2414376" cy="802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7201,8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24512" y="2920000"/>
            <a:ext cx="2400149" cy="8520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Национальная экономика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775,2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98750" y="3950468"/>
            <a:ext cx="2414375" cy="11857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Жилищно-коммунальные услуги, жилищное строительство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1476,2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37837" y="5301208"/>
            <a:ext cx="2402111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Физическая культура, спорт, культура и средства массовой информации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1728,5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68132" y="1254696"/>
            <a:ext cx="2880320" cy="8688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Социальная политика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1477,0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61383" y="2276872"/>
            <a:ext cx="2805810" cy="7761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Государственные органы общего назначения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2219,8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70765" y="3140968"/>
            <a:ext cx="2805810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Обслуживание долга органов местного управления и самоуправления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81,2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70765" y="4400041"/>
            <a:ext cx="2805810" cy="13307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Национальная оборона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8,7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98638" y="5921225"/>
            <a:ext cx="2805810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Расходы по другим разделам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538,0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635" y="3246508"/>
            <a:ext cx="1282447" cy="950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945" y="2274686"/>
            <a:ext cx="76517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953" y="5729249"/>
            <a:ext cx="860167" cy="860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21414" y="3950468"/>
            <a:ext cx="899145" cy="899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249" y="4463951"/>
            <a:ext cx="1014833" cy="109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05" y="2920001"/>
            <a:ext cx="997256" cy="852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9664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FDE8B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27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Экономическая классификация консолидированного бюджета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70465980"/>
              </p:ext>
            </p:extLst>
          </p:nvPr>
        </p:nvGraphicFramePr>
        <p:xfrm>
          <a:off x="251520" y="764704"/>
          <a:ext cx="410445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61671507"/>
              </p:ext>
            </p:extLst>
          </p:nvPr>
        </p:nvGraphicFramePr>
        <p:xfrm>
          <a:off x="4629150" y="765174"/>
          <a:ext cx="4407346" cy="5904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6507809"/>
      </p:ext>
    </p:extLst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4954</TotalTime>
  <Words>584</Words>
  <Application>Microsoft Office PowerPoint</Application>
  <PresentationFormat>Экран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Franklin Gothic Medium</vt:lpstr>
      <vt:lpstr>Times New Roman</vt:lpstr>
      <vt:lpstr>1_Оформление по умолчанию</vt:lpstr>
      <vt:lpstr>Тема Office</vt:lpstr>
      <vt:lpstr>1_Тема Office</vt:lpstr>
      <vt:lpstr>Презентация PowerPoint</vt:lpstr>
      <vt:lpstr>Состав местных бюджетов  Миорского района</vt:lpstr>
      <vt:lpstr>Структура собственных доходов консолидированного бюджета Миорского района в разрезе бюджетов за 9 месяцев 2020 года</vt:lpstr>
      <vt:lpstr>Структура собственных доходов бюджета Миорского района за 9 месяцев 2020 года</vt:lpstr>
      <vt:lpstr>Состав доходов местных бюджетов Миорского района</vt:lpstr>
      <vt:lpstr>Презентация PowerPoint</vt:lpstr>
      <vt:lpstr>Презентация PowerPoint</vt:lpstr>
      <vt:lpstr>Состав расходов консолидированного бюджета  по функциональной классификации</vt:lpstr>
      <vt:lpstr>Экономическая классификация консолидированного бюджета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МЕСТНЫХ БЮДЖЕТОВ         Витебской области</dc:title>
  <dc:creator>Коковкина Елена</dc:creator>
  <cp:lastModifiedBy>Рундо Кира Германовна</cp:lastModifiedBy>
  <cp:revision>567</cp:revision>
  <cp:lastPrinted>2018-05-03T09:16:37Z</cp:lastPrinted>
  <dcterms:created xsi:type="dcterms:W3CDTF">2017-07-24T09:08:38Z</dcterms:created>
  <dcterms:modified xsi:type="dcterms:W3CDTF">2020-11-05T12:52:23Z</dcterms:modified>
</cp:coreProperties>
</file>